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41" r:id="rId1"/>
  </p:sldMasterIdLst>
  <p:notesMasterIdLst>
    <p:notesMasterId r:id="rId15"/>
  </p:notesMasterIdLst>
  <p:handoutMasterIdLst>
    <p:handoutMasterId r:id="rId16"/>
  </p:handoutMasterIdLst>
  <p:sldIdLst>
    <p:sldId id="309" r:id="rId2"/>
    <p:sldId id="431" r:id="rId3"/>
    <p:sldId id="383" r:id="rId4"/>
    <p:sldId id="381" r:id="rId5"/>
    <p:sldId id="371" r:id="rId6"/>
    <p:sldId id="372" r:id="rId7"/>
    <p:sldId id="373" r:id="rId8"/>
    <p:sldId id="374" r:id="rId9"/>
    <p:sldId id="375" r:id="rId10"/>
    <p:sldId id="380" r:id="rId11"/>
    <p:sldId id="376" r:id="rId12"/>
    <p:sldId id="382" r:id="rId13"/>
    <p:sldId id="377" r:id="rId1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1" userDrawn="1">
          <p15:clr>
            <a:srgbClr val="A4A3A4"/>
          </p15:clr>
        </p15:guide>
        <p15:guide id="2" pos="336">
          <p15:clr>
            <a:srgbClr val="A4A3A4"/>
          </p15:clr>
        </p15:guide>
        <p15:guide id="3" pos="297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22599"/>
    <a:srgbClr val="AABA0A"/>
    <a:srgbClr val="502B8C"/>
    <a:srgbClr val="31A7EA"/>
    <a:srgbClr val="78B929"/>
    <a:srgbClr val="2076CD"/>
    <a:srgbClr val="95B921"/>
    <a:srgbClr val="F1FBFE"/>
    <a:srgbClr val="4E0E8C"/>
    <a:srgbClr val="3592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209"/>
    <p:restoredTop sz="94599"/>
  </p:normalViewPr>
  <p:slideViewPr>
    <p:cSldViewPr snapToObjects="1" showGuides="1">
      <p:cViewPr varScale="1">
        <p:scale>
          <a:sx n="137" d="100"/>
          <a:sy n="137" d="100"/>
        </p:scale>
        <p:origin x="200" y="248"/>
      </p:cViewPr>
      <p:guideLst>
        <p:guide orient="horz" pos="1121"/>
        <p:guide pos="336"/>
        <p:guide pos="297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Helvetica Neue Medium" panose="02000503000000020004" pitchFamily="2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29FBFE-1AF6-B848-8612-E040A05E8B28}" type="datetime1">
              <a:rPr lang="en-US" smtClean="0">
                <a:latin typeface="Helvetica Neue Medium" panose="02000503000000020004" pitchFamily="2" charset="0"/>
              </a:rPr>
              <a:pPr/>
              <a:t>6/12/18</a:t>
            </a:fld>
            <a:endParaRPr lang="en-US" dirty="0">
              <a:latin typeface="Helvetica Neue Medium" panose="02000503000000020004" pitchFamily="2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dirty="0">
                <a:latin typeface="Helvetica Neue Medium" panose="02000503000000020004" pitchFamily="2" charset="0"/>
              </a:rPr>
              <a:t>© World Scout Bureau Inc.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65A22D-D942-9C46-99E7-4370FE3232FE}" type="slidenum">
              <a:rPr lang="en-US" smtClean="0">
                <a:latin typeface="Helvetica Neue Medium" panose="02000503000000020004" pitchFamily="2" charset="0"/>
              </a:rPr>
              <a:pPr/>
              <a:t>‹#›</a:t>
            </a:fld>
            <a:endParaRPr lang="en-US" dirty="0">
              <a:latin typeface="Helvetica Neue Medium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0932554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Helvetica Neue Medium" panose="02000503000000020004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Helvetica Neue Medium" panose="02000503000000020004" pitchFamily="2" charset="0"/>
              </a:defRPr>
            </a:lvl1pPr>
          </a:lstStyle>
          <a:p>
            <a:fld id="{4BD6E73F-CE99-B541-A3E3-0916A80BD4BF}" type="datetime1">
              <a:rPr lang="en-US" smtClean="0"/>
              <a:pPr/>
              <a:t>6/12/18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H" dirty="0"/>
              <a:t>Click to </a:t>
            </a:r>
            <a:r>
              <a:rPr lang="fr-CH" dirty="0" err="1"/>
              <a:t>edit</a:t>
            </a:r>
            <a:r>
              <a:rPr lang="fr-CH" dirty="0"/>
              <a:t> Master </a:t>
            </a:r>
            <a:r>
              <a:rPr lang="fr-CH" dirty="0" err="1"/>
              <a:t>text</a:t>
            </a:r>
            <a:r>
              <a:rPr lang="fr-CH" dirty="0"/>
              <a:t> styles</a:t>
            </a:r>
          </a:p>
          <a:p>
            <a:pPr lvl="1"/>
            <a:r>
              <a:rPr lang="fr-CH" dirty="0"/>
              <a:t>Second </a:t>
            </a:r>
            <a:r>
              <a:rPr lang="fr-CH" dirty="0" err="1"/>
              <a:t>level</a:t>
            </a:r>
            <a:endParaRPr lang="fr-CH" dirty="0"/>
          </a:p>
          <a:p>
            <a:pPr lvl="2"/>
            <a:r>
              <a:rPr lang="fr-CH" dirty="0" err="1"/>
              <a:t>Third</a:t>
            </a:r>
            <a:r>
              <a:rPr lang="fr-CH" dirty="0"/>
              <a:t> </a:t>
            </a:r>
            <a:r>
              <a:rPr lang="fr-CH" dirty="0" err="1"/>
              <a:t>level</a:t>
            </a:r>
            <a:endParaRPr lang="fr-CH" dirty="0"/>
          </a:p>
          <a:p>
            <a:pPr lvl="3"/>
            <a:r>
              <a:rPr lang="fr-CH" dirty="0" err="1"/>
              <a:t>Fourth</a:t>
            </a:r>
            <a:r>
              <a:rPr lang="fr-CH" dirty="0"/>
              <a:t> </a:t>
            </a:r>
            <a:r>
              <a:rPr lang="fr-CH" dirty="0" err="1"/>
              <a:t>level</a:t>
            </a:r>
            <a:endParaRPr lang="fr-CH" dirty="0"/>
          </a:p>
          <a:p>
            <a:pPr lvl="4"/>
            <a:r>
              <a:rPr lang="fr-CH" dirty="0" err="1"/>
              <a:t>Fifth</a:t>
            </a:r>
            <a:r>
              <a:rPr lang="fr-CH" dirty="0"/>
              <a:t> </a:t>
            </a:r>
            <a:r>
              <a:rPr lang="fr-CH" dirty="0" err="1"/>
              <a:t>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Helvetica Neue Medium" panose="02000503000000020004" pitchFamily="2" charset="0"/>
              </a:defRPr>
            </a:lvl1pPr>
          </a:lstStyle>
          <a:p>
            <a:r>
              <a:rPr lang="en-US" dirty="0"/>
              <a:t>© World Scout Bureau Inc.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Helvetica Neue Medium" panose="02000503000000020004" pitchFamily="2" charset="0"/>
              </a:defRPr>
            </a:lvl1pPr>
          </a:lstStyle>
          <a:p>
            <a:fld id="{747A97BE-849C-DB4E-8F24-70A03BAE3CA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7423918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457200" rtl="0" eaLnBrk="1" latinLnBrk="0" hangingPunct="1">
      <a:defRPr sz="1200" b="0" i="0" kern="1200">
        <a:solidFill>
          <a:schemeClr val="tx1"/>
        </a:solidFill>
        <a:latin typeface="Helvetica Neue Medium" panose="02000503000000020004" pitchFamily="2" charset="0"/>
        <a:ea typeface="+mn-ea"/>
        <a:cs typeface="+mn-cs"/>
      </a:defRPr>
    </a:lvl1pPr>
    <a:lvl2pPr marL="457200" algn="l" defTabSz="457200" rtl="0" eaLnBrk="1" latinLnBrk="0" hangingPunct="1">
      <a:defRPr sz="1200" b="0" i="0" kern="1200">
        <a:solidFill>
          <a:schemeClr val="tx1"/>
        </a:solidFill>
        <a:latin typeface="Helvetica Neue Medium" panose="02000503000000020004" pitchFamily="2" charset="0"/>
        <a:ea typeface="+mn-ea"/>
        <a:cs typeface="+mn-cs"/>
      </a:defRPr>
    </a:lvl2pPr>
    <a:lvl3pPr marL="914400" algn="l" defTabSz="457200" rtl="0" eaLnBrk="1" latinLnBrk="0" hangingPunct="1">
      <a:defRPr sz="1200" b="0" i="0" kern="1200">
        <a:solidFill>
          <a:schemeClr val="tx1"/>
        </a:solidFill>
        <a:latin typeface="Helvetica Neue Medium" panose="02000503000000020004" pitchFamily="2" charset="0"/>
        <a:ea typeface="+mn-ea"/>
        <a:cs typeface="+mn-cs"/>
      </a:defRPr>
    </a:lvl3pPr>
    <a:lvl4pPr marL="1371600" algn="l" defTabSz="457200" rtl="0" eaLnBrk="1" latinLnBrk="0" hangingPunct="1">
      <a:defRPr sz="1200" b="0" i="0" kern="1200">
        <a:solidFill>
          <a:schemeClr val="tx1"/>
        </a:solidFill>
        <a:latin typeface="Helvetica Neue Medium" panose="02000503000000020004" pitchFamily="2" charset="0"/>
        <a:ea typeface="+mn-ea"/>
        <a:cs typeface="+mn-cs"/>
      </a:defRPr>
    </a:lvl4pPr>
    <a:lvl5pPr marL="1828800" algn="l" defTabSz="457200" rtl="0" eaLnBrk="1" latinLnBrk="0" hangingPunct="1">
      <a:defRPr sz="1200" b="0" i="0" kern="1200">
        <a:solidFill>
          <a:schemeClr val="tx1"/>
        </a:solidFill>
        <a:latin typeface="Helvetica Neue Medium" panose="02000503000000020004" pitchFamily="2" charset="0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endParaRPr lang="en-MY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World Scout Bureau Inc.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B5A1EFF-6B89-C844-9E16-88A0CCCC1A4B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7023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World Scout Bureau Inc.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7A97BE-849C-DB4E-8F24-70A03BAE3CA0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0744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/>
              <a:t>Available in five WOSM Working languages</a:t>
            </a:r>
            <a:endParaRPr lang="en-MY" sz="1200" dirty="0"/>
          </a:p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World Scout Bureau Inc.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7A97BE-849C-DB4E-8F24-70A03BAE3CA0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7571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>
                <a:solidFill>
                  <a:schemeClr val="bg1"/>
                </a:solidFill>
              </a:rPr>
              <a:t>Read detailed suggestions in the World </a:t>
            </a:r>
            <a:r>
              <a:rPr lang="en-US" sz="1200" i="1" dirty="0" err="1">
                <a:solidFill>
                  <a:schemeClr val="bg1"/>
                </a:solidFill>
              </a:rPr>
              <a:t>SfH</a:t>
            </a:r>
            <a:r>
              <a:rPr lang="en-US" sz="1200" i="1" dirty="0">
                <a:solidFill>
                  <a:schemeClr val="bg1"/>
                </a:solidFill>
              </a:rPr>
              <a:t> policy.</a:t>
            </a:r>
          </a:p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World Scout Bureau Inc.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7A97BE-849C-DB4E-8F24-70A03BAE3CA0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20034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MY" sz="1200" dirty="0">
                <a:solidFill>
                  <a:schemeClr val="bg1"/>
                </a:solidFill>
              </a:rPr>
              <a:t>https://</a:t>
            </a:r>
            <a:r>
              <a:rPr lang="en-MY" sz="1200" dirty="0" err="1">
                <a:solidFill>
                  <a:schemeClr val="bg1"/>
                </a:solidFill>
              </a:rPr>
              <a:t>www.scout.org</a:t>
            </a:r>
            <a:r>
              <a:rPr lang="en-MY" sz="1200" dirty="0">
                <a:solidFill>
                  <a:schemeClr val="bg1"/>
                </a:solidFill>
              </a:rPr>
              <a:t>/safe-from-harm-policy</a:t>
            </a:r>
            <a:br>
              <a:rPr lang="en-MY" sz="1200" dirty="0">
                <a:solidFill>
                  <a:schemeClr val="bg1"/>
                </a:solidFill>
              </a:rPr>
            </a:br>
            <a:r>
              <a:rPr lang="en-GB" sz="1200" dirty="0">
                <a:solidFill>
                  <a:schemeClr val="bg1"/>
                </a:solidFill>
              </a:rPr>
              <a:t>Available in five WOSM Working languages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World Scout Bureau Inc.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7A97BE-849C-DB4E-8F24-70A03BAE3CA0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6855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3400" y="1581151"/>
            <a:ext cx="8305800" cy="1343656"/>
          </a:xfrm>
          <a:prstGeom prst="rect">
            <a:avLst/>
          </a:prstGeom>
        </p:spPr>
        <p:txBody>
          <a:bodyPr anchor="ctr" anchorCtr="0"/>
          <a:lstStyle>
            <a:lvl1pPr algn="ctr">
              <a:spcAft>
                <a:spcPts val="0"/>
              </a:spcAft>
              <a:defRPr sz="3600" b="0" i="0" cap="none" baseline="0">
                <a:solidFill>
                  <a:schemeClr val="tx2"/>
                </a:solidFill>
                <a:effectLst/>
                <a:latin typeface="Helvetica Neue Medium" panose="02000503000000020004" pitchFamily="2" charset="0"/>
              </a:defRPr>
            </a:lvl1pPr>
          </a:lstStyle>
          <a:p>
            <a:r>
              <a:rPr lang="fr-CH" dirty="0"/>
              <a:t>Click to edit Master </a:t>
            </a:r>
            <a:br>
              <a:rPr lang="fr-CH" dirty="0"/>
            </a:br>
            <a:r>
              <a:rPr lang="fr-CH" dirty="0"/>
              <a:t>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3350911"/>
            <a:ext cx="8153400" cy="4160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0"/>
              </a:spcBef>
              <a:buSzPct val="80000"/>
              <a:buFont typeface="Wingdings" pitchFamily="2" charset="2"/>
              <a:buNone/>
              <a:defRPr sz="2000" b="0" i="0" kern="12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Helvetica Neue Medium" panose="02000503000000020004" pitchFamily="2" charset="0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H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933950"/>
            <a:ext cx="2133600" cy="20843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Helvetica Neue Medium" panose="02000503000000020004" pitchFamily="2" charset="0"/>
              </a:defRPr>
            </a:lvl1pPr>
          </a:lstStyle>
          <a:p>
            <a:fld id="{ECBB9CC4-45DC-244C-8793-B9C95370924B}" type="datetime1">
              <a:rPr lang="en-US" smtClean="0"/>
              <a:pPr/>
              <a:t>6/12/18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86200" y="4932828"/>
            <a:ext cx="1905000" cy="209552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Helvetica Neue Medium" panose="02000503000000020004" pitchFamily="2" charset="0"/>
              </a:defRPr>
            </a:lvl1pPr>
          </a:lstStyle>
          <a:p>
            <a:r>
              <a:rPr lang="en-US" dirty="0"/>
              <a:t>© World Scout Bureau Inc.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3400" y="1047750"/>
            <a:ext cx="3886200" cy="833178"/>
          </a:xfrm>
          <a:prstGeom prst="rect">
            <a:avLst/>
          </a:prstGeom>
        </p:spPr>
        <p:txBody>
          <a:bodyPr wrap="square" lIns="0" tIns="46800" rIns="0" bIns="46800" anchor="t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b="0" i="0">
                <a:solidFill>
                  <a:schemeClr val="tx2"/>
                </a:solidFill>
                <a:latin typeface="Helvetica Neue Medium" panose="02000503000000020004" pitchFamily="2" charset="0"/>
              </a:defRPr>
            </a:lvl1pPr>
          </a:lstStyle>
          <a:p>
            <a:r>
              <a:rPr lang="fr-CH" dirty="0"/>
              <a:t>Click to edit</a:t>
            </a:r>
            <a:br>
              <a:rPr lang="fr-CH" dirty="0"/>
            </a:br>
            <a:r>
              <a:rPr lang="fr-CH" dirty="0"/>
              <a:t>Master 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933950"/>
            <a:ext cx="2133600" cy="20843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Helvetica Neue Medium" panose="02000503000000020004" pitchFamily="2" charset="0"/>
              </a:defRPr>
            </a:lvl1pPr>
          </a:lstStyle>
          <a:p>
            <a:fld id="{0D9B8E33-453D-6C4F-95B3-5387C50D32C9}" type="datetime1">
              <a:rPr lang="en-US" smtClean="0"/>
              <a:pPr/>
              <a:t>6/12/18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86200" y="4932828"/>
            <a:ext cx="1905000" cy="209552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Helvetica Neue Medium" panose="02000503000000020004" pitchFamily="2" charset="0"/>
              </a:defRPr>
            </a:lvl1pPr>
          </a:lstStyle>
          <a:p>
            <a:r>
              <a:rPr lang="en-US" dirty="0"/>
              <a:t>© World Scout Bureau Inc.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3400" y="2038350"/>
            <a:ext cx="3886200" cy="27432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0"/>
              </a:spcBef>
              <a:buClr>
                <a:schemeClr val="tx2"/>
              </a:buClr>
              <a:buSzPct val="120000"/>
              <a:buFont typeface="Arial"/>
              <a:buNone/>
              <a:defRPr sz="1600" b="0" i="0" baseline="0">
                <a:solidFill>
                  <a:schemeClr val="tx1"/>
                </a:solidFill>
                <a:latin typeface="Helvetica Neue Medium" panose="02000503000000020004" pitchFamily="2" charset="0"/>
              </a:defRPr>
            </a:lvl1pPr>
            <a:lvl2pPr marL="360000" indent="-180000">
              <a:lnSpc>
                <a:spcPts val="2200"/>
              </a:lnSpc>
              <a:spcBef>
                <a:spcPts val="300"/>
              </a:spcBef>
              <a:buClr>
                <a:schemeClr val="tx2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2pPr>
            <a:lvl3pPr marL="720000" indent="-180000">
              <a:lnSpc>
                <a:spcPts val="2200"/>
              </a:lnSpc>
              <a:spcBef>
                <a:spcPts val="300"/>
              </a:spcBef>
              <a:buClr>
                <a:schemeClr val="accent3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3pPr>
            <a:lvl4pPr marL="1080000" indent="-180000">
              <a:lnSpc>
                <a:spcPts val="2200"/>
              </a:lnSpc>
              <a:spcBef>
                <a:spcPts val="300"/>
              </a:spcBef>
              <a:buClr>
                <a:schemeClr val="accent2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4pPr>
            <a:lvl5pPr marL="1440000" indent="-180000">
              <a:lnSpc>
                <a:spcPts val="2200"/>
              </a:lnSpc>
              <a:spcBef>
                <a:spcPts val="300"/>
              </a:spcBef>
              <a:buClr>
                <a:schemeClr val="accent1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5pPr>
            <a:lvl6pPr>
              <a:buNone/>
              <a:defRPr/>
            </a:lvl6pPr>
          </a:lstStyle>
          <a:p>
            <a:pPr lvl="0"/>
            <a:r>
              <a:rPr lang="fr-CH" dirty="0"/>
              <a:t>Click to edit Master text style </a:t>
            </a:r>
          </a:p>
          <a:p>
            <a:pPr lvl="1"/>
            <a:r>
              <a:rPr lang="fr-CH" dirty="0"/>
              <a:t>Second level</a:t>
            </a:r>
          </a:p>
          <a:p>
            <a:pPr lvl="2"/>
            <a:r>
              <a:rPr lang="fr-CH" dirty="0"/>
              <a:t>Third level</a:t>
            </a:r>
          </a:p>
          <a:p>
            <a:pPr lvl="3"/>
            <a:r>
              <a:rPr lang="fr-CH" dirty="0"/>
              <a:t>Fourth level</a:t>
            </a:r>
          </a:p>
          <a:p>
            <a:pPr lvl="4"/>
            <a:r>
              <a:rPr lang="fr-CH" dirty="0"/>
              <a:t>Fifth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800600" y="2038350"/>
            <a:ext cx="3886200" cy="27432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0"/>
              </a:spcBef>
              <a:buClr>
                <a:schemeClr val="tx2"/>
              </a:buClr>
              <a:buSzPct val="120000"/>
              <a:buFont typeface="Arial"/>
              <a:buNone/>
              <a:defRPr sz="1600" b="0" i="0" baseline="0">
                <a:solidFill>
                  <a:schemeClr val="tx1"/>
                </a:solidFill>
                <a:latin typeface="Helvetica Neue Medium" panose="02000503000000020004" pitchFamily="2" charset="0"/>
              </a:defRPr>
            </a:lvl1pPr>
            <a:lvl2pPr marL="360000" indent="-180000">
              <a:lnSpc>
                <a:spcPts val="2200"/>
              </a:lnSpc>
              <a:spcBef>
                <a:spcPts val="300"/>
              </a:spcBef>
              <a:buClr>
                <a:schemeClr val="tx2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2pPr>
            <a:lvl3pPr marL="720000" indent="-180000">
              <a:lnSpc>
                <a:spcPts val="2200"/>
              </a:lnSpc>
              <a:spcBef>
                <a:spcPts val="300"/>
              </a:spcBef>
              <a:buClr>
                <a:schemeClr val="accent3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3pPr>
            <a:lvl4pPr marL="1080000" indent="-180000">
              <a:lnSpc>
                <a:spcPts val="2200"/>
              </a:lnSpc>
              <a:spcBef>
                <a:spcPts val="300"/>
              </a:spcBef>
              <a:buClr>
                <a:schemeClr val="accent2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4pPr>
            <a:lvl5pPr marL="1440000" indent="-180000">
              <a:lnSpc>
                <a:spcPts val="2200"/>
              </a:lnSpc>
              <a:spcBef>
                <a:spcPts val="300"/>
              </a:spcBef>
              <a:buClr>
                <a:schemeClr val="accent1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5pPr>
            <a:lvl6pPr>
              <a:buNone/>
              <a:defRPr/>
            </a:lvl6pPr>
          </a:lstStyle>
          <a:p>
            <a:pPr lvl="0"/>
            <a:r>
              <a:rPr lang="fr-CH" dirty="0"/>
              <a:t>Click to edit Master text style </a:t>
            </a:r>
          </a:p>
          <a:p>
            <a:pPr lvl="1"/>
            <a:r>
              <a:rPr lang="fr-CH" dirty="0"/>
              <a:t>Second level</a:t>
            </a:r>
          </a:p>
          <a:p>
            <a:pPr lvl="2"/>
            <a:r>
              <a:rPr lang="fr-CH" dirty="0"/>
              <a:t>Third level</a:t>
            </a:r>
          </a:p>
          <a:p>
            <a:pPr lvl="3"/>
            <a:r>
              <a:rPr lang="fr-CH" dirty="0"/>
              <a:t>Fourth level</a:t>
            </a:r>
          </a:p>
          <a:p>
            <a:pPr lvl="4"/>
            <a:r>
              <a:rPr lang="fr-CH" dirty="0"/>
              <a:t>Fifth level</a:t>
            </a:r>
            <a:endParaRPr dirty="0"/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4" hasCustomPrompt="1"/>
          </p:nvPr>
        </p:nvSpPr>
        <p:spPr>
          <a:xfrm>
            <a:off x="4800600" y="1047750"/>
            <a:ext cx="3886200" cy="833438"/>
          </a:xfrm>
          <a:prstGeom prst="rect">
            <a:avLst/>
          </a:prstGeom>
        </p:spPr>
        <p:txBody>
          <a:bodyPr vert="horz" wrap="square" anchor="t"/>
          <a:lstStyle>
            <a:lvl1pPr marL="0" indent="-457200">
              <a:spcBef>
                <a:spcPts val="0"/>
              </a:spcBef>
              <a:buFont typeface="Arial"/>
              <a:buNone/>
              <a:defRPr sz="2400" b="0" i="0" baseline="0">
                <a:solidFill>
                  <a:schemeClr val="tx2"/>
                </a:solidFill>
                <a:latin typeface="Helvetica Neue Medium" panose="02000503000000020004" pitchFamily="2" charset="0"/>
              </a:defRPr>
            </a:lvl1pPr>
          </a:lstStyle>
          <a:p>
            <a:pPr lvl="0"/>
            <a:r>
              <a:rPr lang="fr-CH" dirty="0"/>
              <a:t>Click to edit</a:t>
            </a:r>
            <a:br>
              <a:rPr lang="fr-CH" dirty="0"/>
            </a:br>
            <a:r>
              <a:rPr lang="fr-CH" dirty="0"/>
              <a:t>Master 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047750"/>
            <a:ext cx="8153400" cy="762000"/>
          </a:xfrm>
          <a:prstGeom prst="rect">
            <a:avLst/>
          </a:prstGeom>
        </p:spPr>
        <p:txBody>
          <a:bodyPr lIns="0" tIns="46800" rIns="0" bIns="46800" anchor="t"/>
          <a:lstStyle>
            <a:lvl1pPr>
              <a:lnSpc>
                <a:spcPct val="100000"/>
              </a:lnSpc>
              <a:spcAft>
                <a:spcPts val="0"/>
              </a:spcAft>
              <a:defRPr b="0" i="0" baseline="0">
                <a:solidFill>
                  <a:schemeClr val="tx2"/>
                </a:solidFill>
                <a:latin typeface="Helvetica Neue Medium" panose="02000503000000020004" pitchFamily="2" charset="0"/>
              </a:defRPr>
            </a:lvl1pPr>
          </a:lstStyle>
          <a:p>
            <a:r>
              <a:rPr lang="fr-CH" dirty="0"/>
              <a:t>Click to edit Master 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933950"/>
            <a:ext cx="2133600" cy="20843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Helvetica Neue Medium" panose="02000503000000020004" pitchFamily="2" charset="0"/>
              </a:defRPr>
            </a:lvl1pPr>
          </a:lstStyle>
          <a:p>
            <a:fld id="{B6C945F7-6C64-1E4A-8BA6-40D142064810}" type="datetime1">
              <a:rPr lang="en-US" smtClean="0"/>
              <a:pPr/>
              <a:t>6/12/18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86200" y="4932828"/>
            <a:ext cx="1905000" cy="209552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Helvetica Neue Medium" panose="02000503000000020004" pitchFamily="2" charset="0"/>
              </a:defRPr>
            </a:lvl1pPr>
          </a:lstStyle>
          <a:p>
            <a:r>
              <a:rPr lang="en-US" dirty="0"/>
              <a:t>© World Scout Bureau Inc.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3400" y="2038350"/>
            <a:ext cx="3886200" cy="27432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0"/>
              </a:spcBef>
              <a:buClr>
                <a:schemeClr val="tx2"/>
              </a:buClr>
              <a:buSzPct val="120000"/>
              <a:buFont typeface="Arial"/>
              <a:buNone/>
              <a:defRPr sz="1600" b="0" i="0" baseline="0">
                <a:solidFill>
                  <a:schemeClr val="tx1"/>
                </a:solidFill>
                <a:latin typeface="Helvetica Neue Medium" panose="02000503000000020004" pitchFamily="2" charset="0"/>
              </a:defRPr>
            </a:lvl1pPr>
            <a:lvl2pPr marL="360000" indent="-180000">
              <a:lnSpc>
                <a:spcPts val="2200"/>
              </a:lnSpc>
              <a:spcBef>
                <a:spcPts val="300"/>
              </a:spcBef>
              <a:buClr>
                <a:schemeClr val="tx2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2pPr>
            <a:lvl3pPr marL="720000" indent="-180000">
              <a:lnSpc>
                <a:spcPts val="2200"/>
              </a:lnSpc>
              <a:spcBef>
                <a:spcPts val="300"/>
              </a:spcBef>
              <a:buClr>
                <a:schemeClr val="accent3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3pPr>
            <a:lvl4pPr marL="1080000" indent="-180000">
              <a:lnSpc>
                <a:spcPts val="2200"/>
              </a:lnSpc>
              <a:spcBef>
                <a:spcPts val="300"/>
              </a:spcBef>
              <a:buClr>
                <a:schemeClr val="accent2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4pPr>
            <a:lvl5pPr marL="1440000" indent="-180000">
              <a:lnSpc>
                <a:spcPts val="2200"/>
              </a:lnSpc>
              <a:spcBef>
                <a:spcPts val="300"/>
              </a:spcBef>
              <a:buClr>
                <a:schemeClr val="accent1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5pPr>
            <a:lvl6pPr>
              <a:buNone/>
              <a:defRPr/>
            </a:lvl6pPr>
          </a:lstStyle>
          <a:p>
            <a:pPr lvl="0"/>
            <a:r>
              <a:rPr lang="fr-CH" dirty="0"/>
              <a:t>Click to edit Master text style </a:t>
            </a:r>
          </a:p>
          <a:p>
            <a:pPr lvl="1"/>
            <a:r>
              <a:rPr lang="fr-CH" dirty="0"/>
              <a:t>Second level</a:t>
            </a:r>
          </a:p>
          <a:p>
            <a:pPr lvl="2"/>
            <a:r>
              <a:rPr lang="fr-CH" dirty="0"/>
              <a:t>Third level</a:t>
            </a:r>
          </a:p>
          <a:p>
            <a:pPr lvl="3"/>
            <a:r>
              <a:rPr lang="fr-CH" dirty="0"/>
              <a:t>Fourth level</a:t>
            </a:r>
          </a:p>
          <a:p>
            <a:pPr lvl="4"/>
            <a:r>
              <a:rPr lang="fr-CH" dirty="0"/>
              <a:t>Fifth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800600" y="2038350"/>
            <a:ext cx="3886200" cy="27432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0"/>
              </a:spcBef>
              <a:buClr>
                <a:schemeClr val="tx2"/>
              </a:buClr>
              <a:buSzPct val="120000"/>
              <a:buFont typeface="Arial"/>
              <a:buNone/>
              <a:defRPr sz="1600" b="0" i="0" baseline="0">
                <a:solidFill>
                  <a:schemeClr val="tx1"/>
                </a:solidFill>
                <a:latin typeface="Helvetica Neue Medium" panose="02000503000000020004" pitchFamily="2" charset="0"/>
              </a:defRPr>
            </a:lvl1pPr>
            <a:lvl2pPr marL="360000" indent="-180000">
              <a:lnSpc>
                <a:spcPts val="2200"/>
              </a:lnSpc>
              <a:spcBef>
                <a:spcPts val="300"/>
              </a:spcBef>
              <a:buClr>
                <a:schemeClr val="tx2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2pPr>
            <a:lvl3pPr marL="720000" indent="-180000">
              <a:lnSpc>
                <a:spcPts val="2200"/>
              </a:lnSpc>
              <a:spcBef>
                <a:spcPts val="300"/>
              </a:spcBef>
              <a:buClr>
                <a:schemeClr val="accent3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3pPr>
            <a:lvl4pPr marL="1080000" indent="-180000">
              <a:lnSpc>
                <a:spcPts val="2200"/>
              </a:lnSpc>
              <a:spcBef>
                <a:spcPts val="300"/>
              </a:spcBef>
              <a:buClr>
                <a:schemeClr val="accent2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4pPr>
            <a:lvl5pPr marL="1440000" indent="-180000">
              <a:lnSpc>
                <a:spcPts val="2200"/>
              </a:lnSpc>
              <a:spcBef>
                <a:spcPts val="300"/>
              </a:spcBef>
              <a:buClr>
                <a:schemeClr val="accent1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5pPr>
            <a:lvl6pPr>
              <a:buNone/>
              <a:defRPr/>
            </a:lvl6pPr>
          </a:lstStyle>
          <a:p>
            <a:pPr lvl="0"/>
            <a:r>
              <a:rPr lang="fr-CH" dirty="0"/>
              <a:t>Click to edit Master text style </a:t>
            </a:r>
          </a:p>
          <a:p>
            <a:pPr lvl="1"/>
            <a:r>
              <a:rPr lang="fr-CH" dirty="0"/>
              <a:t>Second level</a:t>
            </a:r>
          </a:p>
          <a:p>
            <a:pPr lvl="2"/>
            <a:r>
              <a:rPr lang="fr-CH" dirty="0"/>
              <a:t>Third level</a:t>
            </a:r>
          </a:p>
          <a:p>
            <a:pPr lvl="3"/>
            <a:r>
              <a:rPr lang="fr-CH" dirty="0"/>
              <a:t>Fourth level</a:t>
            </a:r>
          </a:p>
          <a:p>
            <a:pPr lvl="4"/>
            <a:r>
              <a:rPr lang="fr-CH" dirty="0"/>
              <a:t>Fifth level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047750"/>
            <a:ext cx="8153400" cy="457200"/>
          </a:xfrm>
          <a:prstGeom prst="rect">
            <a:avLst/>
          </a:prstGeom>
        </p:spPr>
        <p:txBody>
          <a:bodyPr lIns="0" tIns="46800" rIns="0" bIns="46800" anchor="t"/>
          <a:lstStyle>
            <a:lvl1pPr>
              <a:lnSpc>
                <a:spcPct val="100000"/>
              </a:lnSpc>
              <a:spcAft>
                <a:spcPts val="0"/>
              </a:spcAft>
              <a:defRPr b="0" i="0">
                <a:solidFill>
                  <a:schemeClr val="tx2"/>
                </a:solidFill>
                <a:latin typeface="Helvetica Neue Medium" panose="02000503000000020004" pitchFamily="2" charset="0"/>
              </a:defRPr>
            </a:lvl1pPr>
          </a:lstStyle>
          <a:p>
            <a:r>
              <a:rPr lang="fr-CH" dirty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809750"/>
            <a:ext cx="8153400" cy="29718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0"/>
              </a:spcBef>
              <a:buClr>
                <a:schemeClr val="tx2"/>
              </a:buClr>
              <a:buSzPct val="120000"/>
              <a:buFont typeface="Arial"/>
              <a:buNone/>
              <a:defRPr sz="1600" b="0" i="0" baseline="0">
                <a:solidFill>
                  <a:schemeClr val="tx1"/>
                </a:solidFill>
                <a:latin typeface="Helvetica Neue Medium" panose="02000503000000020004" pitchFamily="2" charset="0"/>
              </a:defRPr>
            </a:lvl1pPr>
            <a:lvl2pPr marL="360000" indent="-180000">
              <a:lnSpc>
                <a:spcPts val="2200"/>
              </a:lnSpc>
              <a:spcBef>
                <a:spcPts val="300"/>
              </a:spcBef>
              <a:buClr>
                <a:schemeClr val="tx2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2pPr>
            <a:lvl3pPr marL="720000" indent="-180000">
              <a:lnSpc>
                <a:spcPts val="2200"/>
              </a:lnSpc>
              <a:spcBef>
                <a:spcPts val="300"/>
              </a:spcBef>
              <a:buClr>
                <a:schemeClr val="accent3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3pPr>
            <a:lvl4pPr marL="1080000" indent="-180000">
              <a:lnSpc>
                <a:spcPts val="2200"/>
              </a:lnSpc>
              <a:spcBef>
                <a:spcPts val="300"/>
              </a:spcBef>
              <a:buClr>
                <a:schemeClr val="accent2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4pPr>
            <a:lvl5pPr marL="1440000" indent="-180000">
              <a:lnSpc>
                <a:spcPts val="2200"/>
              </a:lnSpc>
              <a:spcBef>
                <a:spcPts val="300"/>
              </a:spcBef>
              <a:buClr>
                <a:schemeClr val="accent1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5pPr>
            <a:lvl6pPr>
              <a:buNone/>
              <a:defRPr/>
            </a:lvl6pPr>
          </a:lstStyle>
          <a:p>
            <a:pPr lvl="0"/>
            <a:r>
              <a:rPr lang="fr-CH" dirty="0"/>
              <a:t>Click to edit Master text style</a:t>
            </a:r>
          </a:p>
          <a:p>
            <a:pPr lvl="1"/>
            <a:r>
              <a:rPr lang="fr-CH" dirty="0"/>
              <a:t>Second level</a:t>
            </a:r>
          </a:p>
          <a:p>
            <a:pPr lvl="2"/>
            <a:r>
              <a:rPr lang="fr-CH" dirty="0"/>
              <a:t>Third level</a:t>
            </a:r>
          </a:p>
          <a:p>
            <a:pPr lvl="3"/>
            <a:r>
              <a:rPr lang="fr-CH" dirty="0"/>
              <a:t>Fourth level</a:t>
            </a:r>
          </a:p>
          <a:p>
            <a:pPr lvl="4"/>
            <a:r>
              <a:rPr lang="fr-CH" dirty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933950"/>
            <a:ext cx="2133600" cy="20843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Helvetica Neue Medium" panose="02000503000000020004" pitchFamily="2" charset="0"/>
              </a:defRPr>
            </a:lvl1pPr>
          </a:lstStyle>
          <a:p>
            <a:fld id="{075E0943-9BE5-5142-A467-257385665D5E}" type="datetime1">
              <a:rPr lang="en-US" smtClean="0"/>
              <a:pPr/>
              <a:t>6/12/18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86200" y="4932828"/>
            <a:ext cx="1905000" cy="209552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Helvetica Neue Medium" panose="02000503000000020004" pitchFamily="2" charset="0"/>
              </a:defRPr>
            </a:lvl1pPr>
          </a:lstStyle>
          <a:p>
            <a:r>
              <a:rPr lang="en-US" dirty="0"/>
              <a:t>© World Scout Bureau Inc.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317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933950"/>
            <a:ext cx="2133600" cy="2084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700" b="0" i="0" kern="1200">
                <a:solidFill>
                  <a:schemeClr val="bg1"/>
                </a:solidFill>
                <a:latin typeface="Helvetica Neue Medium" panose="02000503000000020004" pitchFamily="2" charset="0"/>
                <a:ea typeface="+mn-ea"/>
                <a:cs typeface="+mn-cs"/>
              </a:defRPr>
            </a:lvl1pPr>
          </a:lstStyle>
          <a:p>
            <a:fld id="{5F702A45-47BF-984A-A12C-FE3DF6400CA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59" r:id="rId2"/>
    <p:sldLayoutId id="2147483763" r:id="rId3"/>
    <p:sldLayoutId id="2147483743" r:id="rId4"/>
    <p:sldLayoutId id="2147483764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spcAft>
          <a:spcPts val="1800"/>
        </a:spcAft>
        <a:buNone/>
        <a:defRPr sz="2400" b="1" kern="1200" baseline="0"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SzPct val="80000"/>
        <a:buFont typeface="Wingdings" pitchFamily="2" charset="2"/>
        <a:buChar char="l"/>
        <a:defRPr sz="1600" b="1" kern="1200" cap="none">
          <a:solidFill>
            <a:schemeClr val="tx1">
              <a:lumMod val="75000"/>
              <a:lumOff val="25000"/>
            </a:schemeClr>
          </a:solidFill>
          <a:effectLst/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ct val="20000"/>
        </a:spcBef>
        <a:buSzPct val="80000"/>
        <a:buFont typeface="Wingdings" pitchFamily="2" charset="2"/>
        <a:buChar char="l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ct val="20000"/>
        </a:spcBef>
        <a:buSzPct val="80000"/>
        <a:buFont typeface="Wingdings" pitchFamily="2" charset="2"/>
        <a:buChar char="l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ct val="20000"/>
        </a:spcBef>
        <a:buSzPct val="80000"/>
        <a:buFont typeface="Wingdings" pitchFamily="2" charset="2"/>
        <a:buChar char="l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ct val="20000"/>
        </a:spcBef>
        <a:buSzPct val="80000"/>
        <a:buFont typeface="Wingdings" pitchFamily="2" charset="2"/>
        <a:buChar char="l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C7567C-AB5D-8D4E-A3A5-58627ECC4F07}" type="slidenum">
              <a:rPr lang="es-ES"/>
              <a:pPr>
                <a:defRPr/>
              </a:pPr>
              <a:t>1</a:t>
            </a:fld>
            <a:endParaRPr lang="es-ES"/>
          </a:p>
        </p:txBody>
      </p:sp>
      <p:pic>
        <p:nvPicPr>
          <p:cNvPr id="23555" name="Picture 5" descr="SCT LIZ 16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5725" y="-26988"/>
            <a:ext cx="9229725" cy="5191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977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7AFED98-CFA5-F64D-BC88-BC5415FC1D18}"/>
              </a:ext>
            </a:extLst>
          </p:cNvPr>
          <p:cNvSpPr/>
          <p:nvPr/>
        </p:nvSpPr>
        <p:spPr>
          <a:xfrm>
            <a:off x="4426246" y="0"/>
            <a:ext cx="4752528" cy="5323377"/>
          </a:xfrm>
          <a:prstGeom prst="rect">
            <a:avLst/>
          </a:prstGeom>
          <a:solidFill>
            <a:schemeClr val="tx1">
              <a:alpha val="48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8FC7AD-8E1D-A041-ADE3-93EA25DE5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A7B410-C9AF-4E4A-B5FD-07492E90F46E}"/>
              </a:ext>
            </a:extLst>
          </p:cNvPr>
          <p:cNvSpPr/>
          <p:nvPr/>
        </p:nvSpPr>
        <p:spPr>
          <a:xfrm>
            <a:off x="4614894" y="1252513"/>
            <a:ext cx="408627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Helvetica Neue Medium" panose="02000503000000020004" pitchFamily="2" charset="0"/>
              </a:rPr>
              <a:t>Are you aware of the importance of the </a:t>
            </a:r>
            <a:r>
              <a:rPr lang="en-US" sz="2000" dirty="0" err="1">
                <a:solidFill>
                  <a:schemeClr val="bg1"/>
                </a:solidFill>
                <a:latin typeface="Helvetica Neue Medium" panose="02000503000000020004" pitchFamily="2" charset="0"/>
              </a:rPr>
              <a:t>SfH</a:t>
            </a:r>
            <a:r>
              <a:rPr lang="en-US" sz="2000" dirty="0">
                <a:solidFill>
                  <a:schemeClr val="bg1"/>
                </a:solidFill>
                <a:latin typeface="Helvetica Neue Medium" panose="02000503000000020004" pitchFamily="2" charset="0"/>
              </a:rPr>
              <a:t>?</a:t>
            </a:r>
          </a:p>
          <a:p>
            <a:endParaRPr lang="en-GB" sz="1200" dirty="0">
              <a:solidFill>
                <a:schemeClr val="bg1"/>
              </a:solidFill>
              <a:latin typeface="Helvetica Neue Medium" panose="02000503000000020004" pitchFamily="2" charset="0"/>
            </a:endParaRPr>
          </a:p>
          <a:p>
            <a:r>
              <a:rPr lang="en-GB" sz="2000" dirty="0">
                <a:solidFill>
                  <a:schemeClr val="bg1"/>
                </a:solidFill>
                <a:latin typeface="Helvetica Neue Medium" panose="02000503000000020004" pitchFamily="2" charset="0"/>
              </a:rPr>
              <a:t>Do you have any policy or other document related to the </a:t>
            </a:r>
            <a:r>
              <a:rPr lang="en-GB" sz="2000" dirty="0" err="1">
                <a:solidFill>
                  <a:schemeClr val="bg1"/>
                </a:solidFill>
                <a:latin typeface="Helvetica Neue Medium" panose="02000503000000020004" pitchFamily="2" charset="0"/>
              </a:rPr>
              <a:t>SfH</a:t>
            </a:r>
            <a:r>
              <a:rPr lang="en-GB" sz="2000" dirty="0">
                <a:solidFill>
                  <a:schemeClr val="bg1"/>
                </a:solidFill>
                <a:latin typeface="Helvetica Neue Medium" panose="02000503000000020004" pitchFamily="2" charset="0"/>
              </a:rPr>
              <a:t> adopted in your NSO?</a:t>
            </a:r>
          </a:p>
          <a:p>
            <a:endParaRPr lang="en-GB" sz="1200" dirty="0">
              <a:solidFill>
                <a:schemeClr val="bg1"/>
              </a:solidFill>
              <a:latin typeface="Helvetica Neue Medium" panose="02000503000000020004" pitchFamily="2" charset="0"/>
            </a:endParaRPr>
          </a:p>
          <a:p>
            <a:r>
              <a:rPr lang="en-GB" sz="2000" dirty="0">
                <a:solidFill>
                  <a:schemeClr val="bg1"/>
                </a:solidFill>
                <a:latin typeface="Helvetica Neue Medium" panose="02000503000000020004" pitchFamily="2" charset="0"/>
              </a:rPr>
              <a:t>Is the legal framework in the country considered, when addressing the area of youth protection in your NSO? </a:t>
            </a:r>
          </a:p>
          <a:p>
            <a:endParaRPr lang="en-GB" sz="1600" dirty="0">
              <a:solidFill>
                <a:schemeClr val="bg1"/>
              </a:solidFill>
              <a:latin typeface="Helvetica Neue Medium" panose="02000503000000020004" pitchFamily="2" charset="0"/>
            </a:endParaRPr>
          </a:p>
          <a:p>
            <a:endParaRPr lang="en-US" sz="1600" dirty="0">
              <a:solidFill>
                <a:schemeClr val="bg1"/>
              </a:solidFill>
              <a:latin typeface="Helvetica Neue Medium" panose="02000503000000020004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577B776-A4E7-4B46-A474-8466F6FCB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1059582"/>
            <a:ext cx="3528392" cy="1656184"/>
          </a:xfrm>
        </p:spPr>
        <p:txBody>
          <a:bodyPr/>
          <a:lstStyle/>
          <a:p>
            <a:r>
              <a:rPr lang="en-US" sz="3600" b="1" dirty="0">
                <a:solidFill>
                  <a:schemeClr val="bg1"/>
                </a:solidFill>
              </a:rPr>
              <a:t>Some important questions to answer with </a:t>
            </a:r>
            <a:br>
              <a:rPr lang="en-US" sz="3600" b="1" dirty="0">
                <a:solidFill>
                  <a:schemeClr val="bg1"/>
                </a:solidFill>
              </a:rPr>
            </a:br>
            <a:r>
              <a:rPr lang="en-US" sz="3600" b="1" dirty="0">
                <a:solidFill>
                  <a:schemeClr val="bg1"/>
                </a:solidFill>
              </a:rPr>
              <a:t>“YES”</a:t>
            </a:r>
            <a:br>
              <a:rPr lang="en-US" sz="3600" b="1" dirty="0">
                <a:solidFill>
                  <a:schemeClr val="bg1"/>
                </a:solidFill>
              </a:rPr>
            </a:br>
            <a:br>
              <a:rPr lang="en-US" sz="3600" b="1" dirty="0">
                <a:solidFill>
                  <a:schemeClr val="bg1"/>
                </a:solidFill>
              </a:rPr>
            </a:br>
            <a:br>
              <a:rPr lang="en-US" sz="3600" b="1" dirty="0">
                <a:solidFill>
                  <a:schemeClr val="bg1"/>
                </a:solidFill>
              </a:rPr>
            </a:br>
            <a:br>
              <a:rPr lang="en-US" sz="3600" b="1" dirty="0">
                <a:solidFill>
                  <a:schemeClr val="bg1"/>
                </a:solidFill>
              </a:rPr>
            </a:b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6" name="Picture 5" descr="SCT_Logo_EN_rgb_co.png">
            <a:extLst>
              <a:ext uri="{FF2B5EF4-FFF2-40B4-BE49-F238E27FC236}">
                <a16:creationId xmlns:a16="http://schemas.microsoft.com/office/drawing/2014/main" id="{111BE2A9-DD38-3D42-B0DC-61425CA4650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71950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6696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2545843-A15A-E844-A6CE-F5245CBFD6B9}"/>
              </a:ext>
            </a:extLst>
          </p:cNvPr>
          <p:cNvSpPr/>
          <p:nvPr/>
        </p:nvSpPr>
        <p:spPr>
          <a:xfrm>
            <a:off x="4426246" y="0"/>
            <a:ext cx="4752528" cy="5323377"/>
          </a:xfrm>
          <a:prstGeom prst="rect">
            <a:avLst/>
          </a:prstGeom>
          <a:solidFill>
            <a:schemeClr val="tx1">
              <a:alpha val="48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8FC7AD-8E1D-A041-ADE3-93EA25DE5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DCC0F92-7A16-C146-9E9C-476E989AD0B3}"/>
              </a:ext>
            </a:extLst>
          </p:cNvPr>
          <p:cNvSpPr/>
          <p:nvPr/>
        </p:nvSpPr>
        <p:spPr>
          <a:xfrm>
            <a:off x="4615174" y="959394"/>
            <a:ext cx="387605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Helvetica Neue Medium" panose="02000503000000020004" pitchFamily="2" charset="0"/>
              </a:rPr>
              <a:t>Does the Youth </a:t>
            </a:r>
            <a:r>
              <a:rPr lang="en-US" sz="2000" dirty="0" err="1">
                <a:solidFill>
                  <a:schemeClr val="bg1"/>
                </a:solidFill>
                <a:latin typeface="Helvetica Neue Medium" panose="02000503000000020004" pitchFamily="2" charset="0"/>
              </a:rPr>
              <a:t>programme</a:t>
            </a:r>
            <a:r>
              <a:rPr lang="en-US" sz="2000" dirty="0">
                <a:solidFill>
                  <a:schemeClr val="bg1"/>
                </a:solidFill>
                <a:latin typeface="Helvetica Neue Medium" panose="02000503000000020004" pitchFamily="2" charset="0"/>
              </a:rPr>
              <a:t> delivery include measures related to the </a:t>
            </a:r>
            <a:r>
              <a:rPr lang="en-US" sz="2000" dirty="0" err="1">
                <a:solidFill>
                  <a:schemeClr val="bg1"/>
                </a:solidFill>
                <a:latin typeface="Helvetica Neue Medium" panose="02000503000000020004" pitchFamily="2" charset="0"/>
              </a:rPr>
              <a:t>SfH</a:t>
            </a:r>
            <a:r>
              <a:rPr lang="en-US" sz="2000" dirty="0">
                <a:solidFill>
                  <a:schemeClr val="bg1"/>
                </a:solidFill>
                <a:latin typeface="Helvetica Neue Medium" panose="02000503000000020004" pitchFamily="2" charset="0"/>
              </a:rPr>
              <a:t>?</a:t>
            </a:r>
          </a:p>
          <a:p>
            <a:endParaRPr lang="en-GB" sz="1200" dirty="0">
              <a:solidFill>
                <a:schemeClr val="bg1"/>
              </a:solidFill>
              <a:latin typeface="Helvetica Neue Medium" panose="02000503000000020004" pitchFamily="2" charset="0"/>
            </a:endParaRPr>
          </a:p>
          <a:p>
            <a:r>
              <a:rPr lang="en-GB" sz="2000" dirty="0">
                <a:solidFill>
                  <a:schemeClr val="bg1"/>
                </a:solidFill>
                <a:latin typeface="Helvetica Neue Medium" panose="02000503000000020004" pitchFamily="2" charset="0"/>
              </a:rPr>
              <a:t>Does the training of adults include knowledge related to the </a:t>
            </a:r>
            <a:r>
              <a:rPr lang="en-GB" sz="2000" dirty="0" err="1">
                <a:solidFill>
                  <a:schemeClr val="bg1"/>
                </a:solidFill>
                <a:latin typeface="Helvetica Neue Medium" panose="02000503000000020004" pitchFamily="2" charset="0"/>
              </a:rPr>
              <a:t>SfH</a:t>
            </a:r>
            <a:r>
              <a:rPr lang="en-GB" sz="2000" dirty="0">
                <a:solidFill>
                  <a:schemeClr val="bg1"/>
                </a:solidFill>
                <a:latin typeface="Helvetica Neue Medium" panose="02000503000000020004" pitchFamily="2" charset="0"/>
              </a:rPr>
              <a:t>?</a:t>
            </a:r>
          </a:p>
          <a:p>
            <a:endParaRPr lang="en-GB" sz="1200" dirty="0">
              <a:solidFill>
                <a:schemeClr val="bg1"/>
              </a:solidFill>
              <a:latin typeface="Helvetica Neue Medium" panose="02000503000000020004" pitchFamily="2" charset="0"/>
            </a:endParaRPr>
          </a:p>
          <a:p>
            <a:r>
              <a:rPr lang="en-GB" sz="2000" dirty="0">
                <a:solidFill>
                  <a:schemeClr val="bg1"/>
                </a:solidFill>
                <a:latin typeface="Helvetica Neue Medium" panose="02000503000000020004" pitchFamily="2" charset="0"/>
              </a:rPr>
              <a:t>Do you have procedures in place that describe how to properly react to report of harm? </a:t>
            </a:r>
          </a:p>
          <a:p>
            <a:endParaRPr lang="en-GB" sz="1600" dirty="0">
              <a:solidFill>
                <a:schemeClr val="bg1"/>
              </a:solidFill>
              <a:latin typeface="Helvetica Neue Medium" panose="02000503000000020004" pitchFamily="2" charset="0"/>
            </a:endParaRPr>
          </a:p>
          <a:p>
            <a:endParaRPr lang="en-US" sz="1600" dirty="0">
              <a:solidFill>
                <a:schemeClr val="bg1"/>
              </a:solidFill>
              <a:latin typeface="Helvetica Neue Medium" panose="02000503000000020004" pitchFamily="2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05EFC86-9E22-0D43-A323-CF5775C06335}"/>
              </a:ext>
            </a:extLst>
          </p:cNvPr>
          <p:cNvSpPr txBox="1">
            <a:spLocks/>
          </p:cNvSpPr>
          <p:nvPr/>
        </p:nvSpPr>
        <p:spPr>
          <a:xfrm>
            <a:off x="571035" y="849488"/>
            <a:ext cx="3906838" cy="3095922"/>
          </a:xfrm>
          <a:prstGeom prst="rect">
            <a:avLst/>
          </a:prstGeom>
        </p:spPr>
        <p:txBody>
          <a:bodyPr lIns="0" tIns="46800" rIns="0" bIns="46800" anchor="t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sz="2400" b="1" kern="1200" baseline="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>
                <a:solidFill>
                  <a:schemeClr val="bg1"/>
                </a:solidFill>
                <a:latin typeface="Helvetica Neue Medium" panose="02000503000000020004" pitchFamily="2" charset="0"/>
              </a:rPr>
              <a:t>Lets try to be more specific …</a:t>
            </a:r>
          </a:p>
        </p:txBody>
      </p:sp>
      <p:pic>
        <p:nvPicPr>
          <p:cNvPr id="7" name="Picture 6" descr="SCT_Logo_EN_rgb_co.png">
            <a:extLst>
              <a:ext uri="{FF2B5EF4-FFF2-40B4-BE49-F238E27FC236}">
                <a16:creationId xmlns:a16="http://schemas.microsoft.com/office/drawing/2014/main" id="{A38B5A03-6C92-1A4A-9325-78D45A463DC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71950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582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13321FD-2937-1E46-B9D7-779E7BF406F6}"/>
              </a:ext>
            </a:extLst>
          </p:cNvPr>
          <p:cNvSpPr/>
          <p:nvPr/>
        </p:nvSpPr>
        <p:spPr>
          <a:xfrm>
            <a:off x="4426246" y="0"/>
            <a:ext cx="4752528" cy="5323377"/>
          </a:xfrm>
          <a:prstGeom prst="rect">
            <a:avLst/>
          </a:prstGeom>
          <a:solidFill>
            <a:schemeClr val="tx1">
              <a:alpha val="48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699BF5-812C-874A-9422-2656A0862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771550"/>
            <a:ext cx="3198907" cy="2228314"/>
          </a:xfrm>
        </p:spPr>
        <p:txBody>
          <a:bodyPr/>
          <a:lstStyle/>
          <a:p>
            <a:r>
              <a:rPr lang="en-US" sz="2800" b="1" dirty="0">
                <a:solidFill>
                  <a:schemeClr val="bg1"/>
                </a:solidFill>
              </a:rPr>
              <a:t>If you respond with many ”NO”, </a:t>
            </a:r>
            <a:br>
              <a:rPr lang="en-US" sz="2800" b="1" dirty="0">
                <a:solidFill>
                  <a:schemeClr val="bg1"/>
                </a:solidFill>
              </a:rPr>
            </a:br>
            <a:r>
              <a:rPr lang="en-US" sz="2800" b="1" dirty="0">
                <a:solidFill>
                  <a:schemeClr val="bg1"/>
                </a:solidFill>
              </a:rPr>
              <a:t>exploration should be started by answering: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8FC7AD-8E1D-A041-ADE3-93EA25DE5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778045-A27A-764E-A898-CD7AC61672FD}"/>
              </a:ext>
            </a:extLst>
          </p:cNvPr>
          <p:cNvSpPr/>
          <p:nvPr/>
        </p:nvSpPr>
        <p:spPr>
          <a:xfrm>
            <a:off x="4757311" y="861910"/>
            <a:ext cx="4090397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Helvetica Neue Medium" panose="02000503000000020004" pitchFamily="2" charset="0"/>
              </a:rPr>
              <a:t>What is the cornerstone of the </a:t>
            </a:r>
            <a:r>
              <a:rPr lang="en-US" sz="2000" dirty="0" err="1">
                <a:solidFill>
                  <a:schemeClr val="bg1"/>
                </a:solidFill>
                <a:latin typeface="Helvetica Neue Medium" panose="02000503000000020004" pitchFamily="2" charset="0"/>
              </a:rPr>
              <a:t>SfH</a:t>
            </a:r>
            <a:r>
              <a:rPr lang="en-US" sz="2000" dirty="0">
                <a:solidFill>
                  <a:schemeClr val="bg1"/>
                </a:solidFill>
                <a:latin typeface="Helvetica Neue Medium" panose="02000503000000020004" pitchFamily="2" charset="0"/>
              </a:rPr>
              <a:t> implementation in the Youth </a:t>
            </a:r>
            <a:r>
              <a:rPr lang="en-US" sz="2000" dirty="0" err="1">
                <a:solidFill>
                  <a:schemeClr val="bg1"/>
                </a:solidFill>
                <a:latin typeface="Helvetica Neue Medium" panose="02000503000000020004" pitchFamily="2" charset="0"/>
              </a:rPr>
              <a:t>Programme</a:t>
            </a:r>
            <a:r>
              <a:rPr lang="en-US" sz="2000" dirty="0">
                <a:solidFill>
                  <a:schemeClr val="bg1"/>
                </a:solidFill>
                <a:latin typeface="Helvetica Neue Medium" panose="02000503000000020004" pitchFamily="2" charset="0"/>
              </a:rPr>
              <a:t>?</a:t>
            </a:r>
          </a:p>
          <a:p>
            <a:endParaRPr lang="en-GB" sz="1200" dirty="0">
              <a:solidFill>
                <a:schemeClr val="bg1"/>
              </a:solidFill>
              <a:latin typeface="Helvetica Neue Medium" panose="02000503000000020004" pitchFamily="2" charset="0"/>
            </a:endParaRPr>
          </a:p>
          <a:p>
            <a:r>
              <a:rPr lang="en-GB" sz="2000" dirty="0">
                <a:solidFill>
                  <a:schemeClr val="bg1"/>
                </a:solidFill>
                <a:latin typeface="Helvetica Neue Medium" panose="02000503000000020004" pitchFamily="2" charset="0"/>
              </a:rPr>
              <a:t>How can adults get knowledge about </a:t>
            </a:r>
            <a:r>
              <a:rPr lang="en-GB" sz="2000" dirty="0" err="1">
                <a:solidFill>
                  <a:schemeClr val="bg1"/>
                </a:solidFill>
                <a:latin typeface="Helvetica Neue Medium" panose="02000503000000020004" pitchFamily="2" charset="0"/>
              </a:rPr>
              <a:t>SfH</a:t>
            </a:r>
            <a:r>
              <a:rPr lang="en-GB" sz="2000" dirty="0">
                <a:solidFill>
                  <a:schemeClr val="bg1"/>
                </a:solidFill>
                <a:latin typeface="Helvetica Neue Medium" panose="02000503000000020004" pitchFamily="2" charset="0"/>
              </a:rPr>
              <a:t>?</a:t>
            </a:r>
          </a:p>
          <a:p>
            <a:endParaRPr lang="en-GB" sz="1200" dirty="0">
              <a:solidFill>
                <a:schemeClr val="bg1"/>
              </a:solidFill>
              <a:latin typeface="Helvetica Neue Medium" panose="02000503000000020004" pitchFamily="2" charset="0"/>
            </a:endParaRPr>
          </a:p>
          <a:p>
            <a:r>
              <a:rPr lang="en-GB" sz="2000" dirty="0">
                <a:solidFill>
                  <a:schemeClr val="bg1"/>
                </a:solidFill>
                <a:latin typeface="Helvetica Neue Medium" panose="02000503000000020004" pitchFamily="2" charset="0"/>
              </a:rPr>
              <a:t>How to properly receive, react and document any complain of harm or abuse?</a:t>
            </a:r>
          </a:p>
          <a:p>
            <a:endParaRPr lang="en-GB" sz="1200" dirty="0">
              <a:solidFill>
                <a:schemeClr val="bg1"/>
              </a:solidFill>
              <a:latin typeface="Helvetica Neue Medium" panose="02000503000000020004" pitchFamily="2" charset="0"/>
            </a:endParaRPr>
          </a:p>
          <a:p>
            <a:r>
              <a:rPr lang="en-GB" sz="2000" dirty="0">
                <a:solidFill>
                  <a:schemeClr val="bg1"/>
                </a:solidFill>
                <a:latin typeface="Helvetica Neue Medium" panose="02000503000000020004" pitchFamily="2" charset="0"/>
              </a:rPr>
              <a:t>How to organise </a:t>
            </a:r>
            <a:r>
              <a:rPr lang="en-GB" sz="2000" dirty="0" err="1">
                <a:solidFill>
                  <a:schemeClr val="bg1"/>
                </a:solidFill>
                <a:latin typeface="Helvetica Neue Medium" panose="02000503000000020004" pitchFamily="2" charset="0"/>
              </a:rPr>
              <a:t>SfH</a:t>
            </a:r>
            <a:r>
              <a:rPr lang="en-GB" sz="2000" dirty="0">
                <a:solidFill>
                  <a:schemeClr val="bg1"/>
                </a:solidFill>
                <a:latin typeface="Helvetica Neue Medium" panose="02000503000000020004" pitchFamily="2" charset="0"/>
              </a:rPr>
              <a:t> event?</a:t>
            </a:r>
          </a:p>
          <a:p>
            <a:endParaRPr lang="en-GB" sz="2000" dirty="0">
              <a:solidFill>
                <a:schemeClr val="bg1"/>
              </a:solidFill>
              <a:latin typeface="Helvetica Neue Medium" panose="02000503000000020004" pitchFamily="2" charset="0"/>
            </a:endParaRPr>
          </a:p>
          <a:p>
            <a:r>
              <a:rPr lang="en-GB" sz="2000" dirty="0">
                <a:solidFill>
                  <a:schemeClr val="bg1"/>
                </a:solidFill>
                <a:latin typeface="Helvetica Neue Medium" panose="02000503000000020004" pitchFamily="2" charset="0"/>
              </a:rPr>
              <a:t>And many more …</a:t>
            </a:r>
          </a:p>
        </p:txBody>
      </p:sp>
      <p:pic>
        <p:nvPicPr>
          <p:cNvPr id="6" name="Picture 5" descr="SCT_Logo_EN_rgb_co.png">
            <a:extLst>
              <a:ext uri="{FF2B5EF4-FFF2-40B4-BE49-F238E27FC236}">
                <a16:creationId xmlns:a16="http://schemas.microsoft.com/office/drawing/2014/main" id="{C3A689C7-7E1A-2043-8613-5456D44A3D2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71950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7636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99BF5-812C-874A-9422-2656A0862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960" y="1563638"/>
            <a:ext cx="8153400" cy="3672408"/>
          </a:xfrm>
        </p:spPr>
        <p:txBody>
          <a:bodyPr/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Safe from harm </a:t>
            </a:r>
            <a:br>
              <a:rPr lang="en-US" sz="4800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must become our every day reality!</a:t>
            </a:r>
            <a:br>
              <a:rPr lang="en-US" b="1" dirty="0">
                <a:solidFill>
                  <a:schemeClr val="bg1"/>
                </a:solidFill>
              </a:rPr>
            </a:br>
            <a:br>
              <a:rPr lang="en-US" b="1" dirty="0">
                <a:solidFill>
                  <a:schemeClr val="bg1"/>
                </a:solidFill>
              </a:rPr>
            </a:br>
            <a:br>
              <a:rPr lang="en-GB" dirty="0"/>
            </a:br>
            <a:br>
              <a:rPr lang="en-US" b="1" dirty="0">
                <a:solidFill>
                  <a:schemeClr val="bg1"/>
                </a:solidFill>
              </a:rPr>
            </a:br>
            <a:br>
              <a:rPr lang="en-US" sz="1600" b="1" dirty="0">
                <a:solidFill>
                  <a:schemeClr val="bg1"/>
                </a:solidFill>
              </a:rPr>
            </a:br>
            <a:br>
              <a:rPr lang="en-US" sz="1600" b="1" dirty="0">
                <a:solidFill>
                  <a:schemeClr val="bg1"/>
                </a:solidFill>
              </a:rPr>
            </a:br>
            <a:br>
              <a:rPr lang="en-US" sz="1600" b="1" dirty="0">
                <a:solidFill>
                  <a:schemeClr val="bg1"/>
                </a:solidFill>
              </a:rPr>
            </a:br>
            <a:br>
              <a:rPr lang="en-US" sz="1600" b="1" dirty="0">
                <a:solidFill>
                  <a:schemeClr val="bg1"/>
                </a:solidFill>
              </a:rPr>
            </a:br>
            <a:br>
              <a:rPr lang="en-US" sz="1600" b="1" dirty="0">
                <a:solidFill>
                  <a:schemeClr val="bg1"/>
                </a:solidFill>
              </a:rPr>
            </a:br>
            <a:br>
              <a:rPr lang="en-US" sz="1600" b="1" dirty="0">
                <a:solidFill>
                  <a:schemeClr val="bg1"/>
                </a:solidFill>
              </a:rPr>
            </a:br>
            <a:br>
              <a:rPr lang="en-US" sz="1600" b="1" dirty="0">
                <a:solidFill>
                  <a:schemeClr val="bg1"/>
                </a:solidFill>
              </a:rPr>
            </a:br>
            <a:br>
              <a:rPr lang="en-US" sz="1600" b="1" dirty="0">
                <a:solidFill>
                  <a:schemeClr val="bg1"/>
                </a:solidFill>
              </a:rPr>
            </a:b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8FC7AD-8E1D-A041-ADE3-93EA25DE5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7" name="Picture 6" descr="SCT_Logo_EN_rgb_co.png">
            <a:extLst>
              <a:ext uri="{FF2B5EF4-FFF2-40B4-BE49-F238E27FC236}">
                <a16:creationId xmlns:a16="http://schemas.microsoft.com/office/drawing/2014/main" id="{10BFEBCE-168A-9A43-9754-E8A0B72351F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71950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21">
            <a:extLst>
              <a:ext uri="{FF2B5EF4-FFF2-40B4-BE49-F238E27FC236}">
                <a16:creationId xmlns:a16="http://schemas.microsoft.com/office/drawing/2014/main" id="{F4B2C832-7181-5F4E-9415-2BB5452C26AD}"/>
              </a:ext>
            </a:extLst>
          </p:cNvPr>
          <p:cNvSpPr txBox="1">
            <a:spLocks/>
          </p:cNvSpPr>
          <p:nvPr/>
        </p:nvSpPr>
        <p:spPr bwMode="auto">
          <a:xfrm>
            <a:off x="3995310" y="3744340"/>
            <a:ext cx="471805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fr-CH" sz="6000" b="1" dirty="0" err="1">
                <a:solidFill>
                  <a:schemeClr val="bg1"/>
                </a:solidFill>
                <a:latin typeface="Helvetica Neue Medium" charset="0"/>
                <a:cs typeface="Helvetica Neue Medium" charset="0"/>
              </a:rPr>
              <a:t>Thank</a:t>
            </a:r>
            <a:r>
              <a:rPr lang="fr-CH" sz="6000" b="1" dirty="0">
                <a:solidFill>
                  <a:schemeClr val="bg1"/>
                </a:solidFill>
                <a:latin typeface="Helvetica Neue Medium" charset="0"/>
                <a:cs typeface="Helvetica Neue Medium" charset="0"/>
              </a:rPr>
              <a:t> You</a:t>
            </a:r>
          </a:p>
        </p:txBody>
      </p:sp>
    </p:spTree>
    <p:extLst>
      <p:ext uri="{BB962C8B-B14F-4D97-AF65-F5344CB8AC3E}">
        <p14:creationId xmlns:p14="http://schemas.microsoft.com/office/powerpoint/2010/main" val="49436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21"/>
          <p:cNvSpPr txBox="1">
            <a:spLocks/>
          </p:cNvSpPr>
          <p:nvPr/>
        </p:nvSpPr>
        <p:spPr bwMode="auto">
          <a:xfrm>
            <a:off x="3949643" y="2302541"/>
            <a:ext cx="473744" cy="399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457200" marR="0" lvl="0" indent="-45720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GB" sz="3200" b="1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7" name="Title 21"/>
          <p:cNvSpPr txBox="1">
            <a:spLocks/>
          </p:cNvSpPr>
          <p:nvPr/>
        </p:nvSpPr>
        <p:spPr bwMode="auto">
          <a:xfrm>
            <a:off x="4710519" y="2302541"/>
            <a:ext cx="473744" cy="399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457200" marR="0" lvl="0" indent="-45720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GB" sz="3200" b="1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6" name="Title 21"/>
          <p:cNvSpPr txBox="1">
            <a:spLocks/>
          </p:cNvSpPr>
          <p:nvPr/>
        </p:nvSpPr>
        <p:spPr bwMode="auto">
          <a:xfrm>
            <a:off x="4348518" y="2309880"/>
            <a:ext cx="473744" cy="399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457200" marR="0" lvl="0" indent="-45720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GB" sz="3200" b="1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1" name="Title 21">
            <a:extLst>
              <a:ext uri="{FF2B5EF4-FFF2-40B4-BE49-F238E27FC236}">
                <a16:creationId xmlns:a16="http://schemas.microsoft.com/office/drawing/2014/main" id="{0FAE1CA5-9A80-4B4A-9D7E-E201BFBD082B}"/>
              </a:ext>
            </a:extLst>
          </p:cNvPr>
          <p:cNvSpPr txBox="1">
            <a:spLocks/>
          </p:cNvSpPr>
          <p:nvPr/>
        </p:nvSpPr>
        <p:spPr bwMode="auto">
          <a:xfrm>
            <a:off x="-711872" y="2721672"/>
            <a:ext cx="9144000" cy="1296144"/>
          </a:xfrm>
          <a:prstGeom prst="rect">
            <a:avLst/>
          </a:prstGeom>
          <a:noFill/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/>
            <a:r>
              <a:rPr lang="en-GB" sz="3600" b="1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Safe from Harm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AA86694-4549-6845-A201-9B2AAC5CBB42}"/>
              </a:ext>
            </a:extLst>
          </p:cNvPr>
          <p:cNvSpPr/>
          <p:nvPr/>
        </p:nvSpPr>
        <p:spPr>
          <a:xfrm>
            <a:off x="7433125" y="3606686"/>
            <a:ext cx="1998007" cy="314350"/>
          </a:xfrm>
          <a:prstGeom prst="rect">
            <a:avLst/>
          </a:prstGeom>
          <a:solidFill>
            <a:srgbClr val="31A7EA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dirty="0">
                <a:latin typeface="Futura Book" pitchFamily="2" charset="0"/>
              </a:rPr>
              <a:t>SAFE FROM HARM</a:t>
            </a:r>
            <a:endParaRPr lang="en-US" sz="1000" dirty="0">
              <a:latin typeface="Futura Book" pitchFamily="2" charset="0"/>
            </a:endParaRPr>
          </a:p>
        </p:txBody>
      </p:sp>
      <p:pic>
        <p:nvPicPr>
          <p:cNvPr id="12" name="Picture 11" descr="SCT_Logo_EN_rgb_co.png">
            <a:extLst>
              <a:ext uri="{FF2B5EF4-FFF2-40B4-BE49-F238E27FC236}">
                <a16:creationId xmlns:a16="http://schemas.microsoft.com/office/drawing/2014/main" id="{3D69F897-32D9-D041-8CCF-07278FD905B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71950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AD604C1-F42E-FA47-B8B1-8EEA02338A3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0467" y="2367538"/>
            <a:ext cx="1211795" cy="1278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84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3BD5B4A-F49C-8D42-B7F9-E6A8FFDD8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67494"/>
            <a:ext cx="2886472" cy="1884040"/>
          </a:xfrm>
        </p:spPr>
        <p:txBody>
          <a:bodyPr/>
          <a:lstStyle/>
          <a:p>
            <a:r>
              <a:rPr lang="en-GB" sz="3600" b="1" dirty="0">
                <a:solidFill>
                  <a:schemeClr val="bg1"/>
                </a:solidFill>
              </a:rPr>
              <a:t>Do you know what is …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51BEE1-0E4C-B74E-BE0D-BE17C32EC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8" name="Picture 7" descr="SCT_Logo_EN_rgb_co.png">
            <a:extLst>
              <a:ext uri="{FF2B5EF4-FFF2-40B4-BE49-F238E27FC236}">
                <a16:creationId xmlns:a16="http://schemas.microsoft.com/office/drawing/2014/main" id="{9A392564-FD3E-314E-ADE5-DF072B3BFAC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71950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B325B6F-B802-8A4D-9E3F-922E055DEB87}"/>
              </a:ext>
            </a:extLst>
          </p:cNvPr>
          <p:cNvSpPr/>
          <p:nvPr/>
        </p:nvSpPr>
        <p:spPr>
          <a:xfrm>
            <a:off x="1797394" y="1906235"/>
            <a:ext cx="9476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i="1" dirty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harm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E106F08-40F3-F94F-98D2-8F2BAB43DC88}"/>
              </a:ext>
            </a:extLst>
          </p:cNvPr>
          <p:cNvSpPr/>
          <p:nvPr/>
        </p:nvSpPr>
        <p:spPr>
          <a:xfrm>
            <a:off x="2844562" y="2448080"/>
            <a:ext cx="9492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00B0F0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abuse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B0AA21-4C5A-5F47-9FD4-0637E20DFBB3}"/>
              </a:ext>
            </a:extLst>
          </p:cNvPr>
          <p:cNvSpPr/>
          <p:nvPr/>
        </p:nvSpPr>
        <p:spPr>
          <a:xfrm>
            <a:off x="675333" y="1674004"/>
            <a:ext cx="12522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00B0F0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physical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2C5316-0CA8-9E4D-BE5A-9D8B726A7B9E}"/>
              </a:ext>
            </a:extLst>
          </p:cNvPr>
          <p:cNvSpPr/>
          <p:nvPr/>
        </p:nvSpPr>
        <p:spPr>
          <a:xfrm>
            <a:off x="6370526" y="2006803"/>
            <a:ext cx="17139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emotional</a:t>
            </a:r>
            <a:endParaRPr lang="en-GB" sz="24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E641138-99A5-0848-B7EB-A1EF5DF360EF}"/>
              </a:ext>
            </a:extLst>
          </p:cNvPr>
          <p:cNvSpPr/>
          <p:nvPr/>
        </p:nvSpPr>
        <p:spPr>
          <a:xfrm>
            <a:off x="5932008" y="804994"/>
            <a:ext cx="24016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00B0F0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safe environment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1DAE7D3-2178-EF48-BD83-B4D7B4629132}"/>
              </a:ext>
            </a:extLst>
          </p:cNvPr>
          <p:cNvSpPr/>
          <p:nvPr/>
        </p:nvSpPr>
        <p:spPr>
          <a:xfrm>
            <a:off x="1674466" y="4321629"/>
            <a:ext cx="15856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wellbeing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346BCC9-94D7-FA42-B2CD-2B8130F0C396}"/>
              </a:ext>
            </a:extLst>
          </p:cNvPr>
          <p:cNvSpPr/>
          <p:nvPr/>
        </p:nvSpPr>
        <p:spPr>
          <a:xfrm>
            <a:off x="1519899" y="2192825"/>
            <a:ext cx="14125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children</a:t>
            </a:r>
            <a:endParaRPr lang="en-GB" sz="24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02C7F5F-FD7D-B646-9C4F-831227F921AE}"/>
              </a:ext>
            </a:extLst>
          </p:cNvPr>
          <p:cNvSpPr/>
          <p:nvPr/>
        </p:nvSpPr>
        <p:spPr>
          <a:xfrm>
            <a:off x="2881323" y="3409738"/>
            <a:ext cx="21659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i="1" dirty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young people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05F6944-4A20-2B4F-A83E-54E4B4DC2F64}"/>
              </a:ext>
            </a:extLst>
          </p:cNvPr>
          <p:cNvSpPr/>
          <p:nvPr/>
        </p:nvSpPr>
        <p:spPr>
          <a:xfrm>
            <a:off x="4468292" y="527461"/>
            <a:ext cx="1085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adults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638F6A1-34DD-E743-B3D9-2C169E9DF5DF}"/>
              </a:ext>
            </a:extLst>
          </p:cNvPr>
          <p:cNvSpPr/>
          <p:nvPr/>
        </p:nvSpPr>
        <p:spPr>
          <a:xfrm>
            <a:off x="6053330" y="2293385"/>
            <a:ext cx="13244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i="1" dirty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support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5E831E3-12B3-2F4E-9DB3-EEA86318AE87}"/>
              </a:ext>
            </a:extLst>
          </p:cNvPr>
          <p:cNvSpPr/>
          <p:nvPr/>
        </p:nvSpPr>
        <p:spPr>
          <a:xfrm>
            <a:off x="5991531" y="1387146"/>
            <a:ext cx="11160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solidFill>
                  <a:srgbClr val="78B929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 panose="02000503000000020004" pitchFamily="2" charset="0"/>
              </a:rPr>
              <a:t>harmful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1D8A94-285C-A843-B5A9-DB87855A5D77}"/>
              </a:ext>
            </a:extLst>
          </p:cNvPr>
          <p:cNvSpPr/>
          <p:nvPr/>
        </p:nvSpPr>
        <p:spPr>
          <a:xfrm>
            <a:off x="4878337" y="2712958"/>
            <a:ext cx="12028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solidFill>
                  <a:srgbClr val="78B929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 panose="02000503000000020004" pitchFamily="2" charset="0"/>
              </a:rPr>
              <a:t>practice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BD58063-9861-094F-8F27-5F3782C0D749}"/>
              </a:ext>
            </a:extLst>
          </p:cNvPr>
          <p:cNvSpPr/>
          <p:nvPr/>
        </p:nvSpPr>
        <p:spPr>
          <a:xfrm>
            <a:off x="2906574" y="931477"/>
            <a:ext cx="16033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i="1" dirty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openness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7C6A95A-1CDA-9E4E-9B82-F51988E594E5}"/>
              </a:ext>
            </a:extLst>
          </p:cNvPr>
          <p:cNvSpPr/>
          <p:nvPr/>
        </p:nvSpPr>
        <p:spPr>
          <a:xfrm>
            <a:off x="315091" y="2348012"/>
            <a:ext cx="13163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respect</a:t>
            </a:r>
            <a:endParaRPr lang="en-GB" sz="24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A4F2D5F-B50A-BF46-8F7A-1E4C4909C4FC}"/>
              </a:ext>
            </a:extLst>
          </p:cNvPr>
          <p:cNvSpPr/>
          <p:nvPr/>
        </p:nvSpPr>
        <p:spPr>
          <a:xfrm>
            <a:off x="2199027" y="4009860"/>
            <a:ext cx="10951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00B0F0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protect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807F9F5-5347-5947-85F1-8A930B373FE3}"/>
              </a:ext>
            </a:extLst>
          </p:cNvPr>
          <p:cNvSpPr/>
          <p:nvPr/>
        </p:nvSpPr>
        <p:spPr>
          <a:xfrm>
            <a:off x="5264422" y="4013042"/>
            <a:ext cx="14237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diversity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0692899-E457-2349-8F93-6E2CACD9FC28}"/>
              </a:ext>
            </a:extLst>
          </p:cNvPr>
          <p:cNvSpPr/>
          <p:nvPr/>
        </p:nvSpPr>
        <p:spPr>
          <a:xfrm>
            <a:off x="1289547" y="1348848"/>
            <a:ext cx="28562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self-development</a:t>
            </a:r>
            <a:endParaRPr lang="en-GB" sz="240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C0ED253-B6F4-9E4D-A75E-C79B58F05A5E}"/>
              </a:ext>
            </a:extLst>
          </p:cNvPr>
          <p:cNvSpPr/>
          <p:nvPr/>
        </p:nvSpPr>
        <p:spPr>
          <a:xfrm>
            <a:off x="6539085" y="3719556"/>
            <a:ext cx="13869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i="1" dirty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courage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770F251-D1EE-8F4F-9FC9-F9C76275BAD4}"/>
              </a:ext>
            </a:extLst>
          </p:cNvPr>
          <p:cNvSpPr/>
          <p:nvPr/>
        </p:nvSpPr>
        <p:spPr>
          <a:xfrm>
            <a:off x="6966906" y="3324623"/>
            <a:ext cx="17091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00B0F0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relationship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022C317-0D33-7E41-87DE-604ED0440E18}"/>
              </a:ext>
            </a:extLst>
          </p:cNvPr>
          <p:cNvSpPr/>
          <p:nvPr/>
        </p:nvSpPr>
        <p:spPr>
          <a:xfrm>
            <a:off x="3468317" y="563598"/>
            <a:ext cx="9829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00B0F0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health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D8B8D9F-CFBF-7447-8C46-539AE877C1C4}"/>
              </a:ext>
            </a:extLst>
          </p:cNvPr>
          <p:cNvSpPr/>
          <p:nvPr/>
        </p:nvSpPr>
        <p:spPr>
          <a:xfrm>
            <a:off x="6665842" y="1080591"/>
            <a:ext cx="21932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i="1" dirty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psychological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E66671C-C17E-0F48-9C42-187838F3B6B8}"/>
              </a:ext>
            </a:extLst>
          </p:cNvPr>
          <p:cNvSpPr/>
          <p:nvPr/>
        </p:nvSpPr>
        <p:spPr>
          <a:xfrm>
            <a:off x="3555499" y="4090796"/>
            <a:ext cx="13981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FFC000"/>
                </a:solidFill>
                <a:latin typeface="Helvetica" pitchFamily="2" charset="0"/>
              </a:rPr>
              <a:t>integrity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EF10C10-5917-CC4E-985A-B521F2D613DC}"/>
              </a:ext>
            </a:extLst>
          </p:cNvPr>
          <p:cNvSpPr/>
          <p:nvPr/>
        </p:nvSpPr>
        <p:spPr>
          <a:xfrm>
            <a:off x="6550388" y="1692757"/>
            <a:ext cx="21524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maltreatment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ED57A36-B024-C84E-BE97-B0047B9D1069}"/>
              </a:ext>
            </a:extLst>
          </p:cNvPr>
          <p:cNvSpPr/>
          <p:nvPr/>
        </p:nvSpPr>
        <p:spPr>
          <a:xfrm>
            <a:off x="7167335" y="1383053"/>
            <a:ext cx="13612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FFC000"/>
                </a:solidFill>
                <a:latin typeface="Helvetica" pitchFamily="2" charset="0"/>
              </a:rPr>
              <a:t>bullying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D18B764-56CD-CF43-AECD-F1993F4BE8CD}"/>
              </a:ext>
            </a:extLst>
          </p:cNvPr>
          <p:cNvSpPr/>
          <p:nvPr/>
        </p:nvSpPr>
        <p:spPr>
          <a:xfrm>
            <a:off x="4579686" y="949759"/>
            <a:ext cx="13051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neglect</a:t>
            </a:r>
            <a:endParaRPr lang="en-GB" sz="2400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00F0B2B-2C02-B94F-8EE2-AFC3913DBB95}"/>
              </a:ext>
            </a:extLst>
          </p:cNvPr>
          <p:cNvSpPr/>
          <p:nvPr/>
        </p:nvSpPr>
        <p:spPr>
          <a:xfrm>
            <a:off x="890133" y="3448432"/>
            <a:ext cx="18737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solidFill>
                  <a:srgbClr val="78B929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 panose="02000503000000020004" pitchFamily="2" charset="0"/>
              </a:rPr>
              <a:t>sexual abuse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1B70B54-FAAD-9C46-94CD-93E9B42522C3}"/>
              </a:ext>
            </a:extLst>
          </p:cNvPr>
          <p:cNvSpPr/>
          <p:nvPr/>
        </p:nvSpPr>
        <p:spPr>
          <a:xfrm>
            <a:off x="5806062" y="2965557"/>
            <a:ext cx="16891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00B0F0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exploitation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DA6F009-F899-1043-8199-51D470DBBF72}"/>
              </a:ext>
            </a:extLst>
          </p:cNvPr>
          <p:cNvSpPr/>
          <p:nvPr/>
        </p:nvSpPr>
        <p:spPr>
          <a:xfrm>
            <a:off x="1457489" y="2480002"/>
            <a:ext cx="14968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i="1" dirty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suffering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D6BF64B-0B84-CF47-BD28-CE9A3819C913}"/>
              </a:ext>
            </a:extLst>
          </p:cNvPr>
          <p:cNvSpPr/>
          <p:nvPr/>
        </p:nvSpPr>
        <p:spPr>
          <a:xfrm>
            <a:off x="4374356" y="4460736"/>
            <a:ext cx="10230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00B0F0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school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900D2C4-AA5F-C744-846E-288A63BD7CFC}"/>
              </a:ext>
            </a:extLst>
          </p:cNvPr>
          <p:cNvSpPr/>
          <p:nvPr/>
        </p:nvSpPr>
        <p:spPr>
          <a:xfrm>
            <a:off x="1925194" y="2855774"/>
            <a:ext cx="9156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solidFill>
                  <a:srgbClr val="78B929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 panose="02000503000000020004" pitchFamily="2" charset="0"/>
              </a:rPr>
              <a:t>home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31BDD6C-7208-BF40-A096-F6D3B69EAD71}"/>
              </a:ext>
            </a:extLst>
          </p:cNvPr>
          <p:cNvSpPr/>
          <p:nvPr/>
        </p:nvSpPr>
        <p:spPr>
          <a:xfrm>
            <a:off x="3273878" y="4379364"/>
            <a:ext cx="10399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i="1" dirty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street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745D849-E44B-4F43-AAA9-3356CC873FA6}"/>
              </a:ext>
            </a:extLst>
          </p:cNvPr>
          <p:cNvSpPr/>
          <p:nvPr/>
        </p:nvSpPr>
        <p:spPr>
          <a:xfrm>
            <a:off x="5653012" y="3255236"/>
            <a:ext cx="13676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i="1" dirty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damage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88F4B28-511B-4B4F-A981-4D1B26FED19E}"/>
              </a:ext>
            </a:extLst>
          </p:cNvPr>
          <p:cNvSpPr/>
          <p:nvPr/>
        </p:nvSpPr>
        <p:spPr>
          <a:xfrm>
            <a:off x="1193011" y="3760337"/>
            <a:ext cx="14045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violence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065F8C2-F502-C24A-A4C4-A3C227AC9101}"/>
              </a:ext>
            </a:extLst>
          </p:cNvPr>
          <p:cNvSpPr/>
          <p:nvPr/>
        </p:nvSpPr>
        <p:spPr>
          <a:xfrm>
            <a:off x="2863838" y="2024637"/>
            <a:ext cx="9092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solidFill>
                  <a:srgbClr val="78B929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 panose="02000503000000020004" pitchFamily="2" charset="0"/>
              </a:rPr>
              <a:t>victim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0B81562-1D0B-8C42-9DAB-3C45866F1B55}"/>
              </a:ext>
            </a:extLst>
          </p:cNvPr>
          <p:cNvSpPr/>
          <p:nvPr/>
        </p:nvSpPr>
        <p:spPr>
          <a:xfrm>
            <a:off x="5282894" y="3617383"/>
            <a:ext cx="10999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solidFill>
                  <a:srgbClr val="78B929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 panose="02000503000000020004" pitchFamily="2" charset="0"/>
              </a:rPr>
              <a:t>misuse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C7EFD16-0DAC-414E-B77D-7635114D80A2}"/>
              </a:ext>
            </a:extLst>
          </p:cNvPr>
          <p:cNvSpPr/>
          <p:nvPr/>
        </p:nvSpPr>
        <p:spPr>
          <a:xfrm>
            <a:off x="2314525" y="3158558"/>
            <a:ext cx="18598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00B0F0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co-education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432DD14-A242-514C-9D51-43F0D8D7F232}"/>
              </a:ext>
            </a:extLst>
          </p:cNvPr>
          <p:cNvSpPr/>
          <p:nvPr/>
        </p:nvSpPr>
        <p:spPr>
          <a:xfrm>
            <a:off x="6238578" y="2576574"/>
            <a:ext cx="21996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special needs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7E14431-DDD5-2A43-975A-297DC9A644E5}"/>
              </a:ext>
            </a:extLst>
          </p:cNvPr>
          <p:cNvSpPr/>
          <p:nvPr/>
        </p:nvSpPr>
        <p:spPr>
          <a:xfrm>
            <a:off x="3185081" y="2840421"/>
            <a:ext cx="15401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exposure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75614F5-B0D8-8C4B-A73F-BA0A637FF6EE}"/>
              </a:ext>
            </a:extLst>
          </p:cNvPr>
          <p:cNvSpPr/>
          <p:nvPr/>
        </p:nvSpPr>
        <p:spPr>
          <a:xfrm>
            <a:off x="4076987" y="3719556"/>
            <a:ext cx="13012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i="1" dirty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parents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CC6D32A-223D-0846-A1F0-0D0FAA2AFB90}"/>
              </a:ext>
            </a:extLst>
          </p:cNvPr>
          <p:cNvSpPr/>
          <p:nvPr/>
        </p:nvSpPr>
        <p:spPr>
          <a:xfrm>
            <a:off x="7486140" y="2922023"/>
            <a:ext cx="14879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listening</a:t>
            </a:r>
            <a:endParaRPr lang="en-GB" sz="2400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6F5168C-138B-2B4A-BA9E-0CDB3E4674D8}"/>
              </a:ext>
            </a:extLst>
          </p:cNvPr>
          <p:cNvSpPr/>
          <p:nvPr/>
        </p:nvSpPr>
        <p:spPr>
          <a:xfrm>
            <a:off x="2755402" y="3727875"/>
            <a:ext cx="11241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safety</a:t>
            </a:r>
            <a:endParaRPr lang="en-GB" sz="2400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71C8D71-D23C-3343-B364-E667AE920FF2}"/>
              </a:ext>
            </a:extLst>
          </p:cNvPr>
          <p:cNvSpPr/>
          <p:nvPr/>
        </p:nvSpPr>
        <p:spPr>
          <a:xfrm>
            <a:off x="540177" y="2815746"/>
            <a:ext cx="13131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FFC000"/>
                </a:solidFill>
                <a:latin typeface="Helvetica" pitchFamily="2" charset="0"/>
              </a:rPr>
              <a:t>internet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CD422F88-BD12-6044-B64B-BD608C5DA1D5}"/>
              </a:ext>
            </a:extLst>
          </p:cNvPr>
          <p:cNvSpPr/>
          <p:nvPr/>
        </p:nvSpPr>
        <p:spPr>
          <a:xfrm>
            <a:off x="312478" y="3117836"/>
            <a:ext cx="20601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i="1" dirty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online safety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673FF9E7-9192-4747-A9EF-C4711B53923F}"/>
              </a:ext>
            </a:extLst>
          </p:cNvPr>
          <p:cNvSpPr/>
          <p:nvPr/>
        </p:nvSpPr>
        <p:spPr>
          <a:xfrm>
            <a:off x="4215185" y="3131410"/>
            <a:ext cx="15424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00B0F0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prevention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C49BB2C-9657-4D44-AF27-C7A799D9EF99}"/>
              </a:ext>
            </a:extLst>
          </p:cNvPr>
          <p:cNvSpPr/>
          <p:nvPr/>
        </p:nvSpPr>
        <p:spPr>
          <a:xfrm>
            <a:off x="7610879" y="2288590"/>
            <a:ext cx="6832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ear</a:t>
            </a:r>
            <a:endParaRPr lang="en-GB" sz="2400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E57BAD3C-AB55-AD4E-AD4E-E5B17A4DF04D}"/>
              </a:ext>
            </a:extLst>
          </p:cNvPr>
          <p:cNvSpPr/>
          <p:nvPr/>
        </p:nvSpPr>
        <p:spPr>
          <a:xfrm>
            <a:off x="5520381" y="4367485"/>
            <a:ext cx="24064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FFC000"/>
                </a:solidFill>
                <a:latin typeface="Helvetica" pitchFamily="2" charset="0"/>
              </a:rPr>
              <a:t>data protection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F9F4784D-7128-734F-BD08-D77814C8BBBD}"/>
              </a:ext>
            </a:extLst>
          </p:cNvPr>
          <p:cNvSpPr/>
          <p:nvPr/>
        </p:nvSpPr>
        <p:spPr>
          <a:xfrm>
            <a:off x="2028862" y="1660278"/>
            <a:ext cx="20714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risk planning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BE86DB61-ED20-1F43-97D9-B1311CF4C6FE}"/>
              </a:ext>
            </a:extLst>
          </p:cNvPr>
          <p:cNvSpPr/>
          <p:nvPr/>
        </p:nvSpPr>
        <p:spPr>
          <a:xfrm>
            <a:off x="3999474" y="1670150"/>
            <a:ext cx="25667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i="1" dirty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code of conduct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2A580015-62D5-4C46-AF37-49DD907E57BA}"/>
              </a:ext>
            </a:extLst>
          </p:cNvPr>
          <p:cNvSpPr/>
          <p:nvPr/>
        </p:nvSpPr>
        <p:spPr>
          <a:xfrm>
            <a:off x="4183907" y="1337003"/>
            <a:ext cx="18694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00B0F0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safeguarding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FFB5BA42-B54F-944F-ACBF-6DFFBDEDED96}"/>
              </a:ext>
            </a:extLst>
          </p:cNvPr>
          <p:cNvSpPr/>
          <p:nvPr/>
        </p:nvSpPr>
        <p:spPr>
          <a:xfrm>
            <a:off x="3795423" y="2039196"/>
            <a:ext cx="25394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FFC000"/>
                </a:solidFill>
                <a:latin typeface="Helvetica" pitchFamily="2" charset="0"/>
              </a:rPr>
              <a:t>Whistle-blowing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767E1600-2760-5444-A925-D9D2E32E2069}"/>
              </a:ext>
            </a:extLst>
          </p:cNvPr>
          <p:cNvSpPr/>
          <p:nvPr/>
        </p:nvSpPr>
        <p:spPr>
          <a:xfrm>
            <a:off x="3645840" y="2379146"/>
            <a:ext cx="25587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legal framework</a:t>
            </a:r>
          </a:p>
        </p:txBody>
      </p:sp>
    </p:spTree>
    <p:extLst>
      <p:ext uri="{BB962C8B-B14F-4D97-AF65-F5344CB8AC3E}">
        <p14:creationId xmlns:p14="http://schemas.microsoft.com/office/powerpoint/2010/main" val="1394587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9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8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8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7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6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6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5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45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14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35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33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425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2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615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71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805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90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995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9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185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28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375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4700"/>
                            </p:stCondLst>
                            <p:childTnLst>
                              <p:par>
                                <p:cTn id="109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5650"/>
                            </p:stCondLst>
                            <p:childTnLst>
                              <p:par>
                                <p:cTn id="113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660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7550"/>
                            </p:stCondLst>
                            <p:childTnLst>
                              <p:par>
                                <p:cTn id="121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8500"/>
                            </p:stCondLst>
                            <p:childTnLst>
                              <p:par>
                                <p:cTn id="125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9450"/>
                            </p:stCondLst>
                            <p:childTnLst>
                              <p:par>
                                <p:cTn id="129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0400"/>
                            </p:stCondLst>
                            <p:childTnLst>
                              <p:par>
                                <p:cTn id="133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1350"/>
                            </p:stCondLst>
                            <p:childTnLst>
                              <p:par>
                                <p:cTn id="137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2300"/>
                            </p:stCondLst>
                            <p:childTnLst>
                              <p:par>
                                <p:cTn id="141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33250"/>
                            </p:stCondLst>
                            <p:childTnLst>
                              <p:par>
                                <p:cTn id="145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4200"/>
                            </p:stCondLst>
                            <p:childTnLst>
                              <p:par>
                                <p:cTn id="149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35150"/>
                            </p:stCondLst>
                            <p:childTnLst>
                              <p:par>
                                <p:cTn id="153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36100"/>
                            </p:stCondLst>
                            <p:childTnLst>
                              <p:par>
                                <p:cTn id="157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7050"/>
                            </p:stCondLst>
                            <p:childTnLst>
                              <p:par>
                                <p:cTn id="161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38000"/>
                            </p:stCondLst>
                            <p:childTnLst>
                              <p:par>
                                <p:cTn id="165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38950"/>
                            </p:stCondLst>
                            <p:childTnLst>
                              <p:par>
                                <p:cTn id="169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39900"/>
                            </p:stCondLst>
                            <p:childTnLst>
                              <p:par>
                                <p:cTn id="173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40850"/>
                            </p:stCondLst>
                            <p:childTnLst>
                              <p:par>
                                <p:cTn id="177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41800"/>
                            </p:stCondLst>
                            <p:childTnLst>
                              <p:par>
                                <p:cTn id="181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42750"/>
                            </p:stCondLst>
                            <p:childTnLst>
                              <p:par>
                                <p:cTn id="185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43700"/>
                            </p:stCondLst>
                            <p:childTnLst>
                              <p:par>
                                <p:cTn id="189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44650"/>
                            </p:stCondLst>
                            <p:childTnLst>
                              <p:par>
                                <p:cTn id="193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45600"/>
                            </p:stCondLst>
                            <p:childTnLst>
                              <p:par>
                                <p:cTn id="197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46550"/>
                            </p:stCondLst>
                            <p:childTnLst>
                              <p:par>
                                <p:cTn id="201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47500"/>
                            </p:stCondLst>
                            <p:childTnLst>
                              <p:par>
                                <p:cTn id="205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D39D9-9FF2-9941-A585-463C6D05D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88" y="214622"/>
            <a:ext cx="3806687" cy="1440160"/>
          </a:xfrm>
        </p:spPr>
        <p:txBody>
          <a:bodyPr/>
          <a:lstStyle/>
          <a:p>
            <a:r>
              <a:rPr lang="en-MY" sz="3600" b="1" dirty="0">
                <a:solidFill>
                  <a:schemeClr val="tx1"/>
                </a:solidFill>
              </a:rPr>
              <a:t>World Safe from harm Policy</a:t>
            </a:r>
            <a:br>
              <a:rPr lang="en-MY" sz="3600" b="1" dirty="0">
                <a:solidFill>
                  <a:schemeClr val="tx1"/>
                </a:solidFill>
              </a:rPr>
            </a:br>
            <a:endParaRPr lang="en-GB" sz="3600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061CD8-438A-6143-AD86-C916DD72F4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288" y="1735646"/>
            <a:ext cx="4742791" cy="162819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MY" sz="2000" dirty="0"/>
              <a:t>The World Safe from Harm policy sets minimum level of implementation and could be used as an evaluation criteria when reviewing NSOs’ current policies and procedures.</a:t>
            </a:r>
          </a:p>
          <a:p>
            <a:pPr>
              <a:lnSpc>
                <a:spcPct val="100000"/>
              </a:lnSpc>
            </a:pPr>
            <a:endParaRPr lang="en-MY" sz="2000" dirty="0"/>
          </a:p>
          <a:p>
            <a:pPr>
              <a:lnSpc>
                <a:spcPct val="100000"/>
              </a:lnSpc>
            </a:pPr>
            <a:r>
              <a:rPr lang="en-MY" dirty="0" err="1"/>
              <a:t>www.scout.org</a:t>
            </a:r>
            <a:r>
              <a:rPr lang="en-MY" dirty="0"/>
              <a:t>/safe-from-harm-policy</a:t>
            </a:r>
            <a:br>
              <a:rPr lang="en-MY" dirty="0"/>
            </a:br>
            <a:endParaRPr lang="en-MY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9B078E-1EE3-4E45-A908-408B58321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330D83-71CE-4E4F-B05A-078CA2402A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5250" y="-53096"/>
            <a:ext cx="3699431" cy="5195476"/>
          </a:xfrm>
          <a:prstGeom prst="rect">
            <a:avLst/>
          </a:prstGeom>
        </p:spPr>
      </p:pic>
      <p:pic>
        <p:nvPicPr>
          <p:cNvPr id="10" name="Picture 9" descr="SCT_Logo_EN_rgb_co.png">
            <a:extLst>
              <a:ext uri="{FF2B5EF4-FFF2-40B4-BE49-F238E27FC236}">
                <a16:creationId xmlns:a16="http://schemas.microsoft.com/office/drawing/2014/main" id="{E0319B2D-72EC-E144-A6E0-065B14AE46A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71950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3512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626C4E-B0A6-7645-91DD-383E61591EBE}"/>
              </a:ext>
            </a:extLst>
          </p:cNvPr>
          <p:cNvSpPr/>
          <p:nvPr/>
        </p:nvSpPr>
        <p:spPr>
          <a:xfrm>
            <a:off x="4426246" y="0"/>
            <a:ext cx="4752528" cy="5323377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699BF5-812C-874A-9422-2656A0862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229" y="915988"/>
            <a:ext cx="3352800" cy="3591695"/>
          </a:xfrm>
        </p:spPr>
        <p:txBody>
          <a:bodyPr/>
          <a:lstStyle/>
          <a:p>
            <a:r>
              <a:rPr lang="en-MY" sz="2800" b="1" dirty="0">
                <a:solidFill>
                  <a:schemeClr val="bg1"/>
                </a:solidFill>
              </a:rPr>
              <a:t>Safe environment for the development of children and young people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8FC7AD-8E1D-A041-ADE3-93EA25DE5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714F0-9AC2-D149-83B0-9F39C1DF62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6056" y="1635646"/>
            <a:ext cx="3322712" cy="252028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MY" sz="2000" dirty="0">
                <a:solidFill>
                  <a:schemeClr val="bg1"/>
                </a:solidFill>
              </a:rPr>
              <a:t>Everyone at all levels of World Scouting need to work together to provide children and young people with a safe environment in which they are empowered to develop their full potential.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8" descr="SCT_Logo_EN_rgb_co.png">
            <a:extLst>
              <a:ext uri="{FF2B5EF4-FFF2-40B4-BE49-F238E27FC236}">
                <a16:creationId xmlns:a16="http://schemas.microsoft.com/office/drawing/2014/main" id="{8F9974C0-BDC0-F24B-8E68-1CD3F009F2B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71950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7967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8D56B38-9A5F-EB48-A8F7-95DD22677014}"/>
              </a:ext>
            </a:extLst>
          </p:cNvPr>
          <p:cNvSpPr/>
          <p:nvPr/>
        </p:nvSpPr>
        <p:spPr>
          <a:xfrm>
            <a:off x="4426246" y="0"/>
            <a:ext cx="4752528" cy="5323377"/>
          </a:xfrm>
          <a:prstGeom prst="rect">
            <a:avLst/>
          </a:prstGeom>
          <a:solidFill>
            <a:schemeClr val="tx1">
              <a:alpha val="48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699BF5-812C-874A-9422-2656A0862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solidFill>
                  <a:schemeClr val="bg1"/>
                </a:solidFill>
              </a:rPr>
              <a:t>Safe </a:t>
            </a:r>
            <a:br>
              <a:rPr lang="en-US" sz="3600" b="1" dirty="0">
                <a:solidFill>
                  <a:schemeClr val="bg1"/>
                </a:solidFill>
              </a:rPr>
            </a:br>
            <a:r>
              <a:rPr lang="en-US" sz="3600" b="1" dirty="0">
                <a:solidFill>
                  <a:schemeClr val="bg1"/>
                </a:solidFill>
              </a:rPr>
              <a:t>from Harm …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8FC7AD-8E1D-A041-ADE3-93EA25DE5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714F0-9AC2-D149-83B0-9F39C1DF62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6463" y="1765362"/>
            <a:ext cx="3970784" cy="282261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MY" sz="2000" dirty="0">
                <a:solidFill>
                  <a:schemeClr val="bg1"/>
                </a:solidFill>
              </a:rPr>
              <a:t>… encompasses all areas of child and youth protection work, and includes a full range of strategies, systems and procedures that aim to promote that the wellbeing, development and safety of children and young people is a priority in all Scouting-related activities. </a:t>
            </a:r>
          </a:p>
          <a:p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7" name="Picture 6" descr="SCT_Logo_EN_rgb_co.png">
            <a:extLst>
              <a:ext uri="{FF2B5EF4-FFF2-40B4-BE49-F238E27FC236}">
                <a16:creationId xmlns:a16="http://schemas.microsoft.com/office/drawing/2014/main" id="{6322C0E4-E634-8043-A402-B1F9D5049A3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71950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6946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68857C5-C007-AD44-9B79-04F79955CF89}"/>
              </a:ext>
            </a:extLst>
          </p:cNvPr>
          <p:cNvSpPr/>
          <p:nvPr/>
        </p:nvSpPr>
        <p:spPr>
          <a:xfrm>
            <a:off x="4426246" y="0"/>
            <a:ext cx="4752528" cy="5323377"/>
          </a:xfrm>
          <a:prstGeom prst="rect">
            <a:avLst/>
          </a:prstGeom>
          <a:solidFill>
            <a:schemeClr val="tx1">
              <a:alpha val="48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699BF5-812C-874A-9422-2656A0862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2283718"/>
            <a:ext cx="3538601" cy="1728192"/>
          </a:xfrm>
        </p:spPr>
        <p:txBody>
          <a:bodyPr/>
          <a:lstStyle/>
          <a:p>
            <a:r>
              <a:rPr lang="en-US" sz="3600" b="1" dirty="0">
                <a:solidFill>
                  <a:schemeClr val="bg1"/>
                </a:solidFill>
              </a:rPr>
              <a:t>Providing a safe environment encompasses …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8FC7AD-8E1D-A041-ADE3-93EA25DE5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714F0-9AC2-D149-83B0-9F39C1DF62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6463" y="987574"/>
            <a:ext cx="4402832" cy="3765378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MY" sz="2000" dirty="0">
                <a:solidFill>
                  <a:schemeClr val="bg1"/>
                </a:solidFill>
              </a:rPr>
              <a:t>Educational purpose of Scouting activities, </a:t>
            </a:r>
          </a:p>
          <a:p>
            <a:pPr marL="342900" indent="-34290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MY" sz="2000" dirty="0">
                <a:solidFill>
                  <a:schemeClr val="bg1"/>
                </a:solidFill>
              </a:rPr>
              <a:t>Safety in Scouting activities, </a:t>
            </a:r>
          </a:p>
          <a:p>
            <a:pPr marL="342900" indent="-34290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MY" sz="2000" dirty="0">
                <a:solidFill>
                  <a:schemeClr val="bg1"/>
                </a:solidFill>
              </a:rPr>
              <a:t>Development of personal skills, </a:t>
            </a:r>
          </a:p>
          <a:p>
            <a:pPr marL="342900" indent="-34290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MY" sz="2000" dirty="0">
                <a:solidFill>
                  <a:schemeClr val="bg1"/>
                </a:solidFill>
              </a:rPr>
              <a:t>Involving all stakeholders (e.g. children and young people, adult volunteers and professional staff, parents, school authorities, faith-based organisations), </a:t>
            </a:r>
          </a:p>
          <a:p>
            <a:pPr marL="342900" indent="-34290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MY" sz="2000" dirty="0">
                <a:solidFill>
                  <a:schemeClr val="bg1"/>
                </a:solidFill>
              </a:rPr>
              <a:t>Creating and awareness, promoting and encouraging positive behaviour. 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7" name="Picture 6" descr="SCT_Logo_EN_rgb_co.png">
            <a:extLst>
              <a:ext uri="{FF2B5EF4-FFF2-40B4-BE49-F238E27FC236}">
                <a16:creationId xmlns:a16="http://schemas.microsoft.com/office/drawing/2014/main" id="{6A908A2F-0DED-0145-A13D-CCD5BFA7EBA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71950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402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5A7508E-769E-C84F-B58E-89F8F6AC1E68}"/>
              </a:ext>
            </a:extLst>
          </p:cNvPr>
          <p:cNvSpPr/>
          <p:nvPr/>
        </p:nvSpPr>
        <p:spPr>
          <a:xfrm>
            <a:off x="4426246" y="0"/>
            <a:ext cx="4752528" cy="5323377"/>
          </a:xfrm>
          <a:prstGeom prst="rect">
            <a:avLst/>
          </a:prstGeom>
          <a:solidFill>
            <a:schemeClr val="tx1">
              <a:alpha val="48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699BF5-812C-874A-9422-2656A0862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931790"/>
            <a:ext cx="3174504" cy="1812032"/>
          </a:xfrm>
        </p:spPr>
        <p:txBody>
          <a:bodyPr/>
          <a:lstStyle/>
          <a:p>
            <a:r>
              <a:rPr lang="en-US" sz="3600" b="1" dirty="0">
                <a:solidFill>
                  <a:schemeClr val="bg1"/>
                </a:solidFill>
              </a:rPr>
              <a:t>Subjects of the policy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8FC7AD-8E1D-A041-ADE3-93EA25DE5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714F0-9AC2-D149-83B0-9F39C1DF62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4160" y="1463626"/>
            <a:ext cx="4076700" cy="2374180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MY" sz="2000" dirty="0">
                <a:solidFill>
                  <a:schemeClr val="bg1"/>
                </a:solidFill>
              </a:rPr>
              <a:t>Children and young people between 5 and 26 years of age, </a:t>
            </a:r>
          </a:p>
          <a:p>
            <a:pPr marL="342900" indent="-34290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MY" sz="2000" dirty="0">
                <a:solidFill>
                  <a:schemeClr val="bg1"/>
                </a:solidFill>
              </a:rPr>
              <a:t>Adult volunteers and professional staff, </a:t>
            </a:r>
          </a:p>
          <a:p>
            <a:pPr marL="342900" indent="-34290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MY" sz="2000" dirty="0">
                <a:solidFill>
                  <a:schemeClr val="bg1"/>
                </a:solidFill>
              </a:rPr>
              <a:t>Any and all external stakeholders involved in supporting Scouting. 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7" descr="SCT_Logo_EN_rgb_co.png">
            <a:extLst>
              <a:ext uri="{FF2B5EF4-FFF2-40B4-BE49-F238E27FC236}">
                <a16:creationId xmlns:a16="http://schemas.microsoft.com/office/drawing/2014/main" id="{E8254E31-CBB8-5444-8816-4299B6B0C3E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71950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496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81D2138-625E-444F-90F9-02274DCB8A11}"/>
              </a:ext>
            </a:extLst>
          </p:cNvPr>
          <p:cNvSpPr/>
          <p:nvPr/>
        </p:nvSpPr>
        <p:spPr>
          <a:xfrm>
            <a:off x="4426246" y="0"/>
            <a:ext cx="4752528" cy="5323377"/>
          </a:xfrm>
          <a:prstGeom prst="rect">
            <a:avLst/>
          </a:prstGeom>
          <a:solidFill>
            <a:schemeClr val="tx1">
              <a:alpha val="48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699BF5-812C-874A-9422-2656A0862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662905"/>
            <a:ext cx="3534544" cy="1659436"/>
          </a:xfrm>
        </p:spPr>
        <p:txBody>
          <a:bodyPr/>
          <a:lstStyle/>
          <a:p>
            <a:r>
              <a:rPr lang="en-US" sz="2800" b="1" dirty="0">
                <a:solidFill>
                  <a:schemeClr val="bg1"/>
                </a:solidFill>
              </a:rPr>
              <a:t>Areas and recommendations </a:t>
            </a:r>
            <a:br>
              <a:rPr lang="en-US" sz="2800" b="1" dirty="0">
                <a:solidFill>
                  <a:schemeClr val="bg1"/>
                </a:solidFill>
              </a:rPr>
            </a:br>
            <a:r>
              <a:rPr lang="en-US" sz="2800" b="1" dirty="0">
                <a:solidFill>
                  <a:schemeClr val="bg1"/>
                </a:solidFill>
              </a:rPr>
              <a:t>for implementation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8FC7AD-8E1D-A041-ADE3-93EA25DE5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8" name="Picture 7" descr="SCT_Logo_EN_rgb_co.png">
            <a:extLst>
              <a:ext uri="{FF2B5EF4-FFF2-40B4-BE49-F238E27FC236}">
                <a16:creationId xmlns:a16="http://schemas.microsoft.com/office/drawing/2014/main" id="{71C537DE-5272-B544-9996-5C39B7C69A4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71950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98F01AC-EDE2-7641-B955-39218554724D}"/>
              </a:ext>
            </a:extLst>
          </p:cNvPr>
          <p:cNvSpPr/>
          <p:nvPr/>
        </p:nvSpPr>
        <p:spPr>
          <a:xfrm>
            <a:off x="5580112" y="1774298"/>
            <a:ext cx="2664296" cy="47504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Youth Programme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519A8C-DBE3-0849-841F-045DBF74D26F}"/>
              </a:ext>
            </a:extLst>
          </p:cNvPr>
          <p:cNvSpPr/>
          <p:nvPr/>
        </p:nvSpPr>
        <p:spPr>
          <a:xfrm>
            <a:off x="5576241" y="2847299"/>
            <a:ext cx="2664296" cy="475042"/>
          </a:xfrm>
          <a:prstGeom prst="rect">
            <a:avLst/>
          </a:prstGeom>
          <a:solidFill>
            <a:srgbClr val="31A7E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Structures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CD4EA9-1EE9-9A47-9361-9346F883DDDE}"/>
              </a:ext>
            </a:extLst>
          </p:cNvPr>
          <p:cNvSpPr/>
          <p:nvPr/>
        </p:nvSpPr>
        <p:spPr>
          <a:xfrm>
            <a:off x="5576241" y="2310452"/>
            <a:ext cx="2664296" cy="47504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Adults in Scouting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FE72A05-50EE-904D-8479-C3F9780B4CC5}"/>
              </a:ext>
            </a:extLst>
          </p:cNvPr>
          <p:cNvSpPr/>
          <p:nvPr/>
        </p:nvSpPr>
        <p:spPr>
          <a:xfrm>
            <a:off x="5576241" y="3384146"/>
            <a:ext cx="2664296" cy="475042"/>
          </a:xfrm>
          <a:prstGeom prst="rect">
            <a:avLst/>
          </a:prstGeom>
          <a:solidFill>
            <a:srgbClr val="62259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Scouting events</a:t>
            </a:r>
          </a:p>
        </p:txBody>
      </p:sp>
    </p:spTree>
    <p:extLst>
      <p:ext uri="{BB962C8B-B14F-4D97-AF65-F5344CB8AC3E}">
        <p14:creationId xmlns:p14="http://schemas.microsoft.com/office/powerpoint/2010/main" val="9185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Studio">
  <a:themeElements>
    <a:clrScheme name="Custom WOSM">
      <a:dk1>
        <a:sysClr val="windowText" lastClr="000000"/>
      </a:dk1>
      <a:lt1>
        <a:sysClr val="window" lastClr="FFFFFF"/>
      </a:lt1>
      <a:dk2>
        <a:srgbClr val="622599"/>
      </a:dk2>
      <a:lt2>
        <a:srgbClr val="D4D4D6"/>
      </a:lt2>
      <a:accent1>
        <a:srgbClr val="0054A0"/>
      </a:accent1>
      <a:accent2>
        <a:srgbClr val="AABA0A"/>
      </a:accent2>
      <a:accent3>
        <a:srgbClr val="DD7500"/>
      </a:accent3>
      <a:accent4>
        <a:srgbClr val="E23D28"/>
      </a:accent4>
      <a:accent5>
        <a:srgbClr val="3D8E33"/>
      </a:accent5>
      <a:accent6>
        <a:srgbClr val="ED0D86"/>
      </a:accent6>
      <a:hlink>
        <a:srgbClr val="00A5E3"/>
      </a:hlink>
      <a:folHlink>
        <a:srgbClr val="9EA2A7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Studio">
      <a:fillStyleLst>
        <a:solidFill>
          <a:schemeClr val="phClr"/>
        </a:solidFill>
        <a:gradFill rotWithShape="1">
          <a:gsLst>
            <a:gs pos="38000">
              <a:schemeClr val="phClr">
                <a:tint val="100000"/>
                <a:satMod val="100000"/>
              </a:schemeClr>
            </a:gs>
            <a:gs pos="100000">
              <a:schemeClr val="phClr">
                <a:tint val="100000"/>
                <a:shade val="50000"/>
                <a:hueMod val="100000"/>
                <a:satMod val="100000"/>
                <a:lumMod val="10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100000"/>
                <a:shade val="100000"/>
                <a:satMod val="100000"/>
              </a:schemeClr>
            </a:gs>
            <a:gs pos="60000">
              <a:schemeClr val="phClr">
                <a:tint val="100000"/>
                <a:shade val="60000"/>
                <a:alpha val="100000"/>
                <a:satMod val="100000"/>
                <a:lumMod val="100000"/>
              </a:schemeClr>
            </a:gs>
            <a:gs pos="100000">
              <a:schemeClr val="phClr">
                <a:shade val="20000"/>
                <a:satMod val="100000"/>
                <a:lumMod val="100000"/>
              </a:schemeClr>
            </a:gs>
          </a:gsLst>
          <a:lin ang="5400000" scaled="0"/>
        </a:gradFill>
      </a:fillStyleLst>
      <a:lnStyleLst>
        <a:ln w="2857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7625" cap="flat" cmpd="sng" algn="ctr">
          <a:solidFill>
            <a:schemeClr val="phClr"/>
          </a:solidFill>
          <a:prstDash val="solid"/>
        </a:ln>
        <a:ln w="476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01600" stA="26000" endPos="20000" dist="12700" dir="5400000" sy="-100000" rotWithShape="0"/>
          </a:effectLst>
        </a:effectStyle>
        <a:effectStyle>
          <a:effectLst>
            <a:outerShdw blurRad="444500" dist="317500" dir="5400000" sx="90000" sy="-25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chilly" dir="t"/>
          </a:scene3d>
          <a:sp3d contourW="12700" prstMaterial="softEdge">
            <a:bevelT w="63500" h="2540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30000">
              <a:schemeClr val="phClr">
                <a:tint val="10000"/>
                <a:alpha val="80000"/>
                <a:satMod val="300000"/>
              </a:schemeClr>
            </a:gs>
            <a:gs pos="100000">
              <a:schemeClr val="phClr">
                <a:tint val="80000"/>
                <a:shade val="100000"/>
                <a:alpha val="100000"/>
                <a:satMod val="200000"/>
              </a:schemeClr>
            </a:gs>
          </a:gsLst>
          <a:lin ang="5400000" scaled="1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Studio.thmx</Template>
  <TotalTime>4804</TotalTime>
  <Words>535</Words>
  <Application>Microsoft Macintosh PowerPoint</Application>
  <PresentationFormat>On-screen Show (16:9)</PresentationFormat>
  <Paragraphs>126</Paragraphs>
  <Slides>13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ＭＳ Ｐゴシック</vt:lpstr>
      <vt:lpstr>Arial</vt:lpstr>
      <vt:lpstr>Futura Book</vt:lpstr>
      <vt:lpstr>Helvetica</vt:lpstr>
      <vt:lpstr>Helvetica Neue</vt:lpstr>
      <vt:lpstr>Helvetica Neue Condensed Black</vt:lpstr>
      <vt:lpstr>Helvetica Neue Medium</vt:lpstr>
      <vt:lpstr>Helvetica Neue Thin</vt:lpstr>
      <vt:lpstr>Verdana</vt:lpstr>
      <vt:lpstr>Wingdings</vt:lpstr>
      <vt:lpstr>Studio</vt:lpstr>
      <vt:lpstr>PowerPoint Presentation</vt:lpstr>
      <vt:lpstr>PowerPoint Presentation</vt:lpstr>
      <vt:lpstr>Do you know what is …</vt:lpstr>
      <vt:lpstr>World Safe from harm Policy </vt:lpstr>
      <vt:lpstr>Safe environment for the development of children and young people</vt:lpstr>
      <vt:lpstr>Safe  from Harm …</vt:lpstr>
      <vt:lpstr>Providing a safe environment encompasses …</vt:lpstr>
      <vt:lpstr>Subjects of the policy</vt:lpstr>
      <vt:lpstr>Areas and recommendations  for implementation</vt:lpstr>
      <vt:lpstr>Some important questions to answer with  “YES”    </vt:lpstr>
      <vt:lpstr>PowerPoint Presentation</vt:lpstr>
      <vt:lpstr>If you respond with many ”NO”,  exploration should be started by answering:</vt:lpstr>
      <vt:lpstr>Safe from harm  must become our every day reality!            </vt:lpstr>
    </vt:vector>
  </TitlesOfParts>
  <Company>World Scout Bureau</Company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Victor Ortega</dc:creator>
  <cp:lastModifiedBy>Isabelle Dufresne-Lienert</cp:lastModifiedBy>
  <cp:revision>343</cp:revision>
  <dcterms:created xsi:type="dcterms:W3CDTF">2013-06-16T21:48:09Z</dcterms:created>
  <dcterms:modified xsi:type="dcterms:W3CDTF">2018-06-11T16:08:19Z</dcterms:modified>
</cp:coreProperties>
</file>